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  <p:sldMasterId id="2147483683" r:id="rId3"/>
    <p:sldMasterId id="2147483695" r:id="rId4"/>
    <p:sldMasterId id="2147483707" r:id="rId5"/>
    <p:sldMasterId id="2147483719" r:id="rId6"/>
    <p:sldMasterId id="2147483853" r:id="rId7"/>
    <p:sldMasterId id="2147483865" r:id="rId8"/>
    <p:sldMasterId id="2147483878" r:id="rId9"/>
    <p:sldMasterId id="2147483890" r:id="rId10"/>
    <p:sldMasterId id="2147483906" r:id="rId11"/>
  </p:sldMasterIdLst>
  <p:notesMasterIdLst>
    <p:notesMasterId r:id="rId65"/>
  </p:notesMasterIdLst>
  <p:handoutMasterIdLst>
    <p:handoutMasterId r:id="rId66"/>
  </p:handoutMasterIdLst>
  <p:sldIdLst>
    <p:sldId id="323" r:id="rId12"/>
    <p:sldId id="324" r:id="rId13"/>
    <p:sldId id="325" r:id="rId14"/>
    <p:sldId id="425" r:id="rId15"/>
    <p:sldId id="326" r:id="rId16"/>
    <p:sldId id="328" r:id="rId17"/>
    <p:sldId id="385" r:id="rId18"/>
    <p:sldId id="329" r:id="rId19"/>
    <p:sldId id="426" r:id="rId20"/>
    <p:sldId id="327" r:id="rId21"/>
    <p:sldId id="330" r:id="rId22"/>
    <p:sldId id="337" r:id="rId23"/>
    <p:sldId id="371" r:id="rId24"/>
    <p:sldId id="333" r:id="rId25"/>
    <p:sldId id="334" r:id="rId26"/>
    <p:sldId id="331" r:id="rId27"/>
    <p:sldId id="338" r:id="rId28"/>
    <p:sldId id="340" r:id="rId29"/>
    <p:sldId id="339" r:id="rId30"/>
    <p:sldId id="341" r:id="rId31"/>
    <p:sldId id="342" r:id="rId32"/>
    <p:sldId id="343" r:id="rId33"/>
    <p:sldId id="344" r:id="rId34"/>
    <p:sldId id="345" r:id="rId35"/>
    <p:sldId id="346" r:id="rId36"/>
    <p:sldId id="335" r:id="rId37"/>
    <p:sldId id="349" r:id="rId38"/>
    <p:sldId id="350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27" r:id="rId52"/>
    <p:sldId id="394" r:id="rId53"/>
    <p:sldId id="395" r:id="rId54"/>
    <p:sldId id="400" r:id="rId55"/>
    <p:sldId id="401" r:id="rId56"/>
    <p:sldId id="351" r:id="rId57"/>
    <p:sldId id="411" r:id="rId58"/>
    <p:sldId id="352" r:id="rId59"/>
    <p:sldId id="359" r:id="rId60"/>
    <p:sldId id="423" r:id="rId61"/>
    <p:sldId id="424" r:id="rId62"/>
    <p:sldId id="370" r:id="rId63"/>
    <p:sldId id="369" r:id="rId64"/>
  </p:sldIdLst>
  <p:sldSz cx="9144000" cy="6858000" type="screen4x3"/>
  <p:notesSz cx="6858000" cy="92360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66FF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34" autoAdjust="0"/>
    <p:restoredTop sz="90929"/>
  </p:normalViewPr>
  <p:slideViewPr>
    <p:cSldViewPr snapToGrid="0">
      <p:cViewPr varScale="1">
        <p:scale>
          <a:sx n="146" d="100"/>
          <a:sy n="146" d="100"/>
        </p:scale>
        <p:origin x="205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slide" Target="slides/slide52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61" Type="http://schemas.openxmlformats.org/officeDocument/2006/relationships/slide" Target="slides/slide50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presProps" Target="pres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630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630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727FB59-3BE2-4C88-A1C2-B9CA642BEC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15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0775" y="692150"/>
            <a:ext cx="4618038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87850"/>
            <a:ext cx="50292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09041CC-6DF8-43AE-B1AD-5710A005D1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480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hangingPunct="0">
              <a:spcBef>
                <a:spcPct val="0"/>
              </a:spcBef>
            </a:pPr>
            <a:fld id="{A587E976-A61C-47C2-9A6D-32EA04E64721}" type="slidenum">
              <a:rPr lang="en-US">
                <a:solidFill>
                  <a:prstClr val="black"/>
                </a:solidFill>
                <a:latin typeface="Times New Roman" pitchFamily="18" charset="0"/>
              </a:rPr>
              <a:pPr eaLnBrk="0" hangingPunct="0">
                <a:spcBef>
                  <a:spcPct val="0"/>
                </a:spcBef>
              </a:pPr>
              <a:t>40</a:t>
            </a:fld>
            <a:endParaRPr 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59350" cy="3719512"/>
          </a:xfrm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948" y="4712434"/>
            <a:ext cx="4971905" cy="446201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F406F-2876-4069-B562-DF0353B61F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2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9EE86-8410-447B-BFA0-388D322589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8639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fld id="{10A822DA-4222-4C4A-906F-7034AA7F8988}" type="slidenum">
              <a:rPr lang="en-US">
                <a:solidFill>
                  <a:srgbClr val="000000"/>
                </a:solidFill>
                <a:cs typeface="Arial" charset="0"/>
              </a:rPr>
              <a:pPr>
                <a:spcBef>
                  <a:spcPct val="0"/>
                </a:spcBef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227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33377-0C5E-4B2F-9F09-57F88BE412F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C97E5-BD63-4269-A8D6-E3E08F0AB85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30581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CFDBB-3FDA-4B67-B452-091F01C6009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E7ADE-B6E3-4DB0-8ADB-52E5DFE74FF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5797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B7A4A-C326-4848-9E13-000326A6CB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7E2A-0576-4014-8EC2-05CC10785F7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1151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107160-B8DF-4FF0-94EC-0220F28DE9E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89C9E-0495-4F40-8700-A33567DA303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296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E9092-96E5-46E5-BD97-AA80F43B942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320C9-E163-463C-B93B-B8F3A97AF2C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9050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1A702C-FB93-4003-AD0C-8D93FBBF935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A3EEA-1895-4714-9C96-E88322D016E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1996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07C0E-F825-453A-80F2-DCEBF70BB34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E3B70-FD39-4D7B-87AB-9FA26AA1255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4401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17954-08C9-49CA-8128-6E066881104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6E93D-E0B1-4126-8DEB-10EA5EB5E2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083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6ACEA-3E07-4A2B-A432-0E7C63F150D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42D69-B4E9-4218-8B78-FBAB8827D09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260FD8-6574-4452-9784-E4B095BC93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088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C9B3D-578B-4FCF-BA17-45070262D03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1AE26-85E2-464A-BB98-9C61EC0BC56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469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E765E-FA61-4FDF-921A-EC42F1EDED5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99575-E69C-4D48-B683-E2249137249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32721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22567-FA73-47A2-9BD8-46E297FB701A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8374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E3B41-3B1C-416C-8B89-A4B8957C8D1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10171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0E9B0-0D49-4B89-9D03-14E48F71DAC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9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5F857-3FFC-4486-B8FE-02FBF3ECA19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09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24494-82D1-443C-A315-71254031BF7B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6837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0A482DA-EE1B-4CB1-9730-BC589EDDEC46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30281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034AC86-3EB3-46B5-AB39-660E2D7D1A8D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6454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E0FFD4-A608-42EC-A129-E2B34833BC9F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44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E5134-E0B0-40E5-9F7A-F2D6E15577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562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ADEBD7-7078-4124-97BA-6B00C12331F6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7009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0D57DE5-9F8E-4FE5-B19E-EC10352BE791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60349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DE5077-AB63-450B-8B6A-8E14C56535A5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9867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830EB8-E511-4E1B-8162-37282292A73E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99015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EA4C0EB-4650-4D57-ADB9-39BD107849DC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950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89247F-0AE3-49A6-9C47-3CA1CF7C5956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28627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93E465-540A-4017-AC90-36B65064364F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876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0EFD9-E884-49E2-9F49-B6AF9C4EF5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5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41BC14-F8B9-406D-A257-B454332E6B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61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39F3C-6A0E-4813-B5EC-CCBF9A6664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6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A94B6-2C02-4DB2-9256-D26D012EAA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95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966E2-2C5C-4215-B4FD-922DDDE5E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74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C2D91-D078-4C73-BBF6-EADC9B6E6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8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03BBE-A800-4A3E-B5BC-5B2699B3F4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37C98-6AF1-4E10-ADFD-BE8DC0424C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69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BBDF0-61F3-457F-AA92-B36866D03B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42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DFC6B-7C3C-4F67-A793-A52208812D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99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8195A-C8F6-43D0-B173-53C4B19D01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49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2E480B1-A6B8-4523-9C5F-B443E959CEB7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CD38BAF-5DB3-415C-9E38-72735AB23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262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E8CCB2B-6321-48B1-8D16-0709C05C1913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CF43933-A17F-4F20-9C3F-A49C712BB0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28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1637F2B-E75A-403C-AABC-3E60C79FE262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4557DF4-6ECC-44D7-8559-661789871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031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D10F9FE-5385-491F-B212-39C0F031FF9E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E78E3AE-6C1C-4E9D-A490-E55F065890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7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E528E88-440E-4635-AED5-59CD7ABAE793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30FD38D-8EC9-435B-BFEA-F6FC0E281F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66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9E11F36-B4C7-46E5-835B-6A6DA3DAD134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D4A8D15C-F50D-4077-8C32-BBDF0599DD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789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3EAD381-AE4E-458B-BF36-5192F4D80D0A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D3CFC373-39F8-4284-B6BC-7756F43DBF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60D0C-7ADB-4415-8945-F922459C16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401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E6045E53-5A24-49BA-BF80-5776CC26C643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55AD294-56A8-44A3-A06C-23E1DF5E09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479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198CFB4-5F82-4821-86D0-1782EB2544C5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06BD6FA-BA19-4715-923A-528BB5A68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26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EB9606A7-61D8-49FB-994F-9EE21D16A6A8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9477360-F58A-4E80-9607-9F6B37A1C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81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98F611E-BF10-4CFA-8AC8-EEF064224A4E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D1EE497-15C7-4604-85CD-75C903E56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286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F24FFA7-D267-473E-BCCD-D40B34B3376F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E63E6D80-1F43-4B64-86BD-B522E0A86B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227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155ED38-8B11-4513-8243-4B7A094B5E14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4574525-4B5D-4B71-9D49-A6BEEDC31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524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65F68A7-880F-414B-81DD-16588A4D1A40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D2EEFBBB-8586-434F-BA9B-00241F954B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910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EEB8C529-F11A-4075-A145-3EAC12E7814D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D2E0F53D-36D0-4483-B4D2-54BBA05992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81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9AD7266-97C0-4E78-A306-777FC1F09951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CA187C9-3D5B-4E54-BB61-1C25E973BB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381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3B77044-E024-49D5-94C2-DA42F9795CA3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9CD1691-FB3F-4981-BE27-1E568A2994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6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3D93E-7B9D-4758-8969-8CDD3D4F0C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93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EDF1A955-C797-4F27-91EF-532255B40F36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04A78DD-04DA-4258-A327-B837837129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525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E2E0736-D546-4F5F-8F63-8C8F0EBBD69C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1EDDDA7-3BDD-4232-9CDD-B1F9653B64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14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B2943FE-B825-4A49-BEBF-44DCD2F31F85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4B4E8E9-C29D-4B55-8C3A-02A54EEE7E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20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272415B-280D-4553-B360-14F9F8FA6C0A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C3E6C7D-F3D4-4435-93E4-8684631B8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321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5B25C6E-7741-4A52-BDED-E9DF9AAB4B39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C033E12-7A2B-4393-925E-D8F4C14EDE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384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734B665-E23E-4F56-A144-E00B3929ABFE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5DB7FC4-681E-455D-9B69-A24410A5EC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051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30B123E-1B42-46BB-B262-3E0DB9D30796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530E744-501A-46C5-8C9A-936631965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640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FAC1B74-A504-40E6-B1EB-E22CBBBA6824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801A418-171A-4EC2-9EC1-47D3B24BBB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826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ADAAC27-D08D-48A1-8160-13C0EC7E8BB0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3FD69D6-2578-4223-8A98-D9E4D7CA8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592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387C59E-CF58-4663-9516-6783922D7968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32272BA-787B-483E-AD24-4CF4B6863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FB042-6E2E-4EE6-97F1-ED6B1A2F8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110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644EA98-4224-4851-A70C-2DE1EBAEEEFB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6A1B92E-44AE-446D-ABD1-E3218CDCE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84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D9670BC5-8818-412F-9C56-50F647525D7F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8C4D01A-AA89-4B84-BAE5-2A04A4B2D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984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AC0E15C-2DE0-4EE6-8E42-3A0E82ED2194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82D2E69-A8CB-4294-8158-B4EC7642B5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297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7CA34CF-5EDF-4138-A0D3-A26880E07B44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353FDF7-2596-4FC6-A0E9-A43D848895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00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06EC8F6-115C-428E-BA04-C157CA52FAB8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4F0D445-71CC-4405-87F4-4DFA9FD20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865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76008D2-00F8-4E69-82EA-2AEB2BA4D760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DF7C8F2-B4B6-41B3-997C-B0F1FAE811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622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709DE1F-6EC5-43F8-A7BF-C6726E30294A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990F991-AF69-4FA9-8374-009CF4F36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215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EBF11AE-705B-4383-948F-30DF9BE5677A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21023E1-FEE9-4FCF-B296-A837B16B25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776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BE7676C-9B39-43CA-B8F1-5860DDC153FE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987F4DC-2E20-4615-BEA3-4F8FB9A2D8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195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A0F0E12-B4EC-4C73-B2B7-DD3E24A3D58A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AA0EADF-A62E-4D63-A80F-8CBEAF135F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9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51206-8550-4F8B-8041-FE5F46C2D9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537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267A15A-4AA5-4393-A28F-95CF9EC738C1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78AA837-BE4C-4C9C-A0B4-AE4C0F83A0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897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C5BFDB8-0823-4C84-88EA-FAD8AA8DE4C0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D706183-1472-40DA-A8E3-71FADE0BCC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405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74ED172-A3D5-49AC-872C-CACE0757109F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35C6DB9-4E61-4B5E-82D9-D663EB429F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034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7194C06-86A1-44DB-B997-9F3D21AA0178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CCCD394-7A71-429B-BE0D-0D5621E82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13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6726A87-783D-4496-953B-2404D2F17DA8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30D5D28-3CE9-4BD7-B910-2E3AF19BEC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055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CB54020-A683-477C-AB26-61D0C84FE353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CC5C197-920B-4EDB-BFF8-5769F51C26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619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4F21092-663C-488C-AA87-E9B24F92714B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05B606D-0059-4B6F-95A7-9D12850D7F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79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701DA22D-1A9C-4849-B192-0C7C5C9F8806}" type="datetime1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4E55186A-2A56-F547-B682-CDDB986E0C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388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FBD08007-75CF-D34A-9D1E-DD541B964539}" type="datetime1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1D6341AA-D5F6-4C4E-A6B3-52BEB416D0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99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EA62C355-EC5A-9648-A9EA-872C6953F90C}" type="datetime1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228449F1-EA93-EE41-82D5-04569B809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6608-416A-4BE0-A932-02504286E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746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A046210B-1122-824D-9874-4B77EE9E3688}" type="datetime1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3AB4257A-6F32-764B-A697-4E04473E8B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248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6EE3968D-B4DF-DE4C-AB22-3F981861441E}" type="datetime1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02B802B8-D0D8-C345-BC2D-7A9AE9424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42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20801700-F46E-C14F-B211-F844E95003E8}" type="datetime1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EB4A9EBB-FAAC-8541-8686-654D4782E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167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7E0CAFC3-CAC1-3D43-85E3-3C6231E7A096}" type="datetime1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6FB708F2-DF6C-3345-9B04-02B095BDC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97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9D1D0D1C-076D-3946-B048-E59EEFB3C3B4}" type="datetime1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1E42299E-B09C-EA4E-851C-631FBD2CB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969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BE6732A8-836C-7447-966A-6C7A306AE9D5}" type="datetime1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E76A3F6D-2CB5-E042-A31B-0F12FEE6B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637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B1FF71CE-B899-4B2B-848D-9F12F0C901B6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1DAA09EE-05D8-4041-B817-EEA150449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780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98F2BA32-B904-584F-A41A-777E68B3F91C}" type="datetime1">
              <a:rPr lang="en-US"/>
              <a:pPr>
                <a:defRPr/>
              </a:pPr>
              <a:t>9/12/2016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0"/>
              </a:defRPr>
            </a:lvl1pPr>
          </a:lstStyle>
          <a:p>
            <a:pPr>
              <a:defRPr/>
            </a:pPr>
            <a:fld id="{3D080AB0-7B6C-0D41-96D8-440405CC72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430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B5F32-437E-4084-8DE2-7BBA5C45A4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127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320EBD-1A6D-4AB2-9DDA-5B25281B2F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43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D02D9-19C4-42FC-A118-1D507973E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38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3F2488-521F-4378-8203-56F45093010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4283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6D6145-9BFF-4139-B96D-EAFCED5FC1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1511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7DACFC-CC65-41BB-AB01-E547E6B5B66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055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5D20B0-FDE9-409D-980E-BA094B55057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973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6EFA5C-1A3A-4BCE-BB76-B8E818266E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909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77FB08-0374-4E97-B8E9-EE2BB5A6C88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1876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440AED-DC73-4DD0-A7F4-8EFC3C7CB03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3860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372A70-7D8A-444E-83BD-06A38DAB2DA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0456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8BFC99-8F09-437C-A8D6-AC7C9F5134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981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4789256-E954-45AD-A8BF-A1D8CE811E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46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83061-F74D-40B4-B9D8-3FE5B1FF5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739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fld id="{F6D5388A-4977-4955-A3F7-BF04E85A0310}" type="slidenum">
              <a:rPr lang="en-US">
                <a:solidFill>
                  <a:srgbClr val="000000"/>
                </a:solidFill>
                <a:cs typeface="Arial" charset="0"/>
              </a:rPr>
              <a:pPr>
                <a:spcBef>
                  <a:spcPct val="0"/>
                </a:spcBef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6945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fld id="{35CE07F2-7EB1-4E24-BA11-6EEFC287E500}" type="slidenum">
              <a:rPr lang="en-US">
                <a:solidFill>
                  <a:srgbClr val="000000"/>
                </a:solidFill>
                <a:cs typeface="Arial" charset="0"/>
              </a:rPr>
              <a:pPr>
                <a:spcBef>
                  <a:spcPct val="0"/>
                </a:spcBef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3906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fld id="{1B2F9EB0-0119-496F-9BE2-E0EC97591A5B}" type="slidenum">
              <a:rPr lang="en-US">
                <a:solidFill>
                  <a:srgbClr val="000000"/>
                </a:solidFill>
                <a:cs typeface="Arial" charset="0"/>
              </a:rPr>
              <a:pPr>
                <a:spcBef>
                  <a:spcPct val="0"/>
                </a:spcBef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12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fld id="{B863E9E3-DF89-489C-BBC5-91B52BA86BA1}" type="slidenum">
              <a:rPr lang="en-US">
                <a:solidFill>
                  <a:srgbClr val="000000"/>
                </a:solidFill>
                <a:cs typeface="Arial" charset="0"/>
              </a:rPr>
              <a:pPr>
                <a:spcBef>
                  <a:spcPct val="0"/>
                </a:spcBef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78191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fld id="{2E249833-69D2-4B49-A013-7873EC0FF2EF}" type="slidenum">
              <a:rPr lang="en-US">
                <a:solidFill>
                  <a:srgbClr val="000000"/>
                </a:solidFill>
                <a:cs typeface="Arial" charset="0"/>
              </a:rPr>
              <a:pPr>
                <a:spcBef>
                  <a:spcPct val="0"/>
                </a:spcBef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83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fld id="{C2D6FBA0-E8D8-4B3C-8F1A-A47A5F839679}" type="slidenum">
              <a:rPr lang="en-US">
                <a:solidFill>
                  <a:srgbClr val="000000"/>
                </a:solidFill>
                <a:cs typeface="Arial" charset="0"/>
              </a:rPr>
              <a:pPr>
                <a:spcBef>
                  <a:spcPct val="0"/>
                </a:spcBef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724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fld id="{D887C824-0F84-4920-A073-1BD4DC5A05F9}" type="slidenum">
              <a:rPr lang="en-US">
                <a:solidFill>
                  <a:srgbClr val="000000"/>
                </a:solidFill>
                <a:cs typeface="Arial" charset="0"/>
              </a:rPr>
              <a:pPr>
                <a:spcBef>
                  <a:spcPct val="0"/>
                </a:spcBef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613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fld id="{F8030A1B-DAAA-413E-A2EA-2040AEA4AAF2}" type="slidenum">
              <a:rPr lang="en-US">
                <a:solidFill>
                  <a:srgbClr val="000000"/>
                </a:solidFill>
                <a:cs typeface="Arial" charset="0"/>
              </a:rPr>
              <a:pPr>
                <a:spcBef>
                  <a:spcPct val="0"/>
                </a:spcBef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fld id="{2396085F-3FC3-42DF-9F43-1382FDB4CC2E}" type="slidenum">
              <a:rPr lang="en-US">
                <a:solidFill>
                  <a:srgbClr val="000000"/>
                </a:solidFill>
                <a:cs typeface="Arial" charset="0"/>
              </a:rPr>
              <a:pPr>
                <a:spcBef>
                  <a:spcPct val="0"/>
                </a:spcBef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8982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spcBef>
                <a:spcPct val="0"/>
              </a:spcBef>
            </a:pPr>
            <a:fld id="{1D3D3CA2-9E91-4612-9363-D265A8751768}" type="slidenum">
              <a:rPr lang="en-US">
                <a:solidFill>
                  <a:srgbClr val="000000"/>
                </a:solidFill>
                <a:cs typeface="Arial" charset="0"/>
              </a:rPr>
              <a:pPr>
                <a:spcBef>
                  <a:spcPct val="0"/>
                </a:spcBef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58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CF62EF5-1394-4B3F-9D7F-7A0A988E66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buFontTx/>
              <a:buChar char="•"/>
              <a:defRPr/>
            </a:pPr>
            <a:fld id="{6C67ED84-6958-485A-9985-E8A919A8711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buFontTx/>
                <a:buChar char="•"/>
                <a:defRPr/>
              </a:pPr>
              <a:t>9/12/2016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buFontTx/>
              <a:buChar char="•"/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buFontTx/>
              <a:buChar char="•"/>
              <a:defRPr/>
            </a:pPr>
            <a:fld id="{9691FAA8-9357-4501-94A9-2945F44C88C3}" type="slidenum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buFontTx/>
                <a:buChar char="•"/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73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665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buFontTx/>
              <a:buChar char="•"/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buFontTx/>
              <a:buChar char="•"/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buFontTx/>
              <a:buChar char="•"/>
              <a:defRPr/>
            </a:pPr>
            <a:fld id="{41AB756A-04E4-4D0E-ABE2-027EB3DC6962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buFontTx/>
                <a:buChar char="•"/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94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2805B70-BA17-461F-B2B7-0C6B4A454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07C8A1A5-ADFE-4639-B816-EFD6392E97DF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12F7DAD7-F097-4B0C-AD57-0A23B1D70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368AA882-BBC9-4652-9E5B-0576AA2667D6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8D82A343-538E-4265-B1A8-664593C66D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B72D3E34-BB80-4846-AEF3-FF3DB821EA36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361F867B-7520-4EE0-ABA5-12D606CDB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8E78261F-052C-4372-8095-F77A003BC601}" type="datetimeFigureOut">
              <a:rPr lang="en-US"/>
              <a:pPr>
                <a:defRPr/>
              </a:pPr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F8A21215-66D6-4131-864F-ED70ED339F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975" y="573088"/>
            <a:ext cx="85725" cy="57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69325" y="573088"/>
            <a:ext cx="576263" cy="57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316" name="Title Placeholder 1"/>
          <p:cNvSpPr>
            <a:spLocks noGrp="1"/>
          </p:cNvSpPr>
          <p:nvPr>
            <p:ph type="title"/>
          </p:nvPr>
        </p:nvSpPr>
        <p:spPr bwMode="auto">
          <a:xfrm>
            <a:off x="914400" y="1544638"/>
            <a:ext cx="731520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14400" y="2770188"/>
            <a:ext cx="7315200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100" y="549275"/>
            <a:ext cx="1189038" cy="2968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white">
                    <a:alpha val="50000"/>
                  </a:prstClr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73BD5E4E-4616-524C-986F-1F3F5901C001}" type="datetime1">
              <a:rPr lang="en-US"/>
              <a:pPr>
                <a:defRPr/>
              </a:pPr>
              <a:t>9/12/2016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5200" y="549275"/>
            <a:ext cx="939800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white"/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21740157-0D72-0C4B-B84F-AE1F7A450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663"/>
            <a:ext cx="2246312" cy="301625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prstClr val="white"/>
                </a:solidFill>
                <a:effectLst/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5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01650" indent="-1825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685800" indent="-1825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914400" indent="-1825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§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43000" indent="-1825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§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256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56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56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653799E3-721C-4D38-AF1A-06C1B4DC098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10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n-lt"/>
              </a:defRPr>
            </a:lvl1pPr>
          </a:lstStyle>
          <a:p>
            <a:pPr>
              <a:buFontTx/>
              <a:buChar char="•"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+mn-lt"/>
              </a:defRPr>
            </a:lvl1pPr>
          </a:lstStyle>
          <a:p>
            <a:pPr>
              <a:buFontTx/>
              <a:buChar char="•"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+mn-lt"/>
              </a:defRPr>
            </a:lvl1pPr>
          </a:lstStyle>
          <a:p>
            <a:pPr>
              <a:buFontTx/>
              <a:buChar char="•"/>
            </a:pPr>
            <a:fld id="{5C81D1FE-7946-45BC-9914-4DDB88D5DE78}" type="slidenum">
              <a:rPr lang="en-US">
                <a:solidFill>
                  <a:srgbClr val="000000"/>
                </a:solidFill>
                <a:cs typeface="Arial" charset="0"/>
              </a:rPr>
              <a:pPr>
                <a:buFontTx/>
                <a:buChar char="•"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73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_36MiCUS1ro&amp;feature=related" TargetMode="Externa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d/d0/FA-18_Hornet_breaking_sound_barrier_(7_July_1999).jp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aterwatch.usgs.gov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1.xml"/><Relationship Id="rId4" Type="http://schemas.openxmlformats.org/officeDocument/2006/relationships/hyperlink" Target="http://waterdata.usgs.gov/nwi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gis.ncdc.noaa.gov/map/viewer/#app=clim&amp;cfg=cdo&amp;theme=hourly&amp;layers=001&amp;node=gis" TargetMode="External"/><Relationship Id="rId2" Type="http://schemas.openxmlformats.org/officeDocument/2006/relationships/hyperlink" Target="http://www.climate.gov/maps-data" TargetMode="Externa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ism.oregonstate.edu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9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9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0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br.gov/climate/SECURE/docs/SECUREWaterReport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br.gov/climate/SECURE/docs/SECUREWaterReport.pd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2"/>
                </a:solidFill>
              </a:rPr>
              <a:t>Why Study Climate?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162800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mtClean="0"/>
              <a:t>Hydrology as we know it is driven by the climate, primarily precipitation, but also temperature and radiation.  To understand the variability in hydrology we need to understand climate.</a:t>
            </a:r>
          </a:p>
          <a:p>
            <a:pPr marL="0" indent="0">
              <a:buFontTx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3"/>
          <p:cNvGraphicFramePr>
            <a:graphicFrameLocks noChangeAspect="1"/>
          </p:cNvGraphicFramePr>
          <p:nvPr/>
        </p:nvGraphicFramePr>
        <p:xfrm>
          <a:off x="152400" y="1981200"/>
          <a:ext cx="9286875" cy="408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4" name="Picture" r:id="rId3" imgW="6194854" imgH="2726724" progId="Word.Picture.8">
                  <p:embed/>
                </p:oleObj>
              </mc:Choice>
              <mc:Fallback>
                <p:oleObj name="Picture" r:id="rId3" imgW="6194854" imgH="2726724" progId="Word.Picture.8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981200"/>
                        <a:ext cx="9286875" cy="408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accent2"/>
                </a:solidFill>
              </a:rPr>
              <a:t>Two layer atmosphere energy balance</a:t>
            </a:r>
          </a:p>
        </p:txBody>
      </p:sp>
      <p:sp>
        <p:nvSpPr>
          <p:cNvPr id="58372" name="Freeform 5"/>
          <p:cNvSpPr>
            <a:spLocks/>
          </p:cNvSpPr>
          <p:nvPr/>
        </p:nvSpPr>
        <p:spPr bwMode="auto">
          <a:xfrm>
            <a:off x="457200" y="3448050"/>
            <a:ext cx="330200" cy="514350"/>
          </a:xfrm>
          <a:custGeom>
            <a:avLst/>
            <a:gdLst>
              <a:gd name="T0" fmla="*/ 276834 w 330708"/>
              <a:gd name="T1" fmla="*/ 44759 h 514995"/>
              <a:gd name="T2" fmla="*/ 293545 w 330708"/>
              <a:gd name="T3" fmla="*/ 41631 h 514995"/>
              <a:gd name="T4" fmla="*/ 316497 w 330708"/>
              <a:gd name="T5" fmla="*/ 294534 h 514995"/>
              <a:gd name="T6" fmla="*/ 226501 w 330708"/>
              <a:gd name="T7" fmla="*/ 435507 h 514995"/>
              <a:gd name="T8" fmla="*/ 0 w 330708"/>
              <a:gd name="T9" fmla="*/ 511137 h 5149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0708"/>
              <a:gd name="T16" fmla="*/ 0 h 514995"/>
              <a:gd name="T17" fmla="*/ 330708 w 330708"/>
              <a:gd name="T18" fmla="*/ 514995 h 5149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0708" h="514995">
                <a:moveTo>
                  <a:pt x="279400" y="45095"/>
                </a:moveTo>
                <a:cubicBezTo>
                  <a:pt x="279772" y="44570"/>
                  <a:pt x="289593" y="0"/>
                  <a:pt x="296265" y="41944"/>
                </a:cubicBezTo>
                <a:cubicBezTo>
                  <a:pt x="302937" y="83888"/>
                  <a:pt x="330708" y="230615"/>
                  <a:pt x="319430" y="296757"/>
                </a:cubicBezTo>
                <a:cubicBezTo>
                  <a:pt x="304782" y="340700"/>
                  <a:pt x="274556" y="415816"/>
                  <a:pt x="228600" y="438794"/>
                </a:cubicBezTo>
                <a:cubicBezTo>
                  <a:pt x="224814" y="440687"/>
                  <a:pt x="4233" y="514995"/>
                  <a:pt x="0" y="514995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3" name="Freeform 6"/>
          <p:cNvSpPr>
            <a:spLocks/>
          </p:cNvSpPr>
          <p:nvPr/>
        </p:nvSpPr>
        <p:spPr bwMode="auto">
          <a:xfrm>
            <a:off x="755650" y="4521200"/>
            <a:ext cx="330200" cy="423863"/>
          </a:xfrm>
          <a:custGeom>
            <a:avLst/>
            <a:gdLst>
              <a:gd name="T0" fmla="*/ 276834 w 330708"/>
              <a:gd name="T1" fmla="*/ 11528 h 514995"/>
              <a:gd name="T2" fmla="*/ 293545 w 330708"/>
              <a:gd name="T3" fmla="*/ 10723 h 514995"/>
              <a:gd name="T4" fmla="*/ 316497 w 330708"/>
              <a:gd name="T5" fmla="*/ 75866 h 514995"/>
              <a:gd name="T6" fmla="*/ 226501 w 330708"/>
              <a:gd name="T7" fmla="*/ 112177 h 514995"/>
              <a:gd name="T8" fmla="*/ 0 w 330708"/>
              <a:gd name="T9" fmla="*/ 131657 h 5149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0708"/>
              <a:gd name="T16" fmla="*/ 0 h 514995"/>
              <a:gd name="T17" fmla="*/ 330708 w 330708"/>
              <a:gd name="T18" fmla="*/ 514995 h 5149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0708" h="514995">
                <a:moveTo>
                  <a:pt x="279400" y="45095"/>
                </a:moveTo>
                <a:cubicBezTo>
                  <a:pt x="279772" y="44570"/>
                  <a:pt x="289593" y="0"/>
                  <a:pt x="296265" y="41944"/>
                </a:cubicBezTo>
                <a:cubicBezTo>
                  <a:pt x="302937" y="83888"/>
                  <a:pt x="330708" y="230615"/>
                  <a:pt x="319430" y="296757"/>
                </a:cubicBezTo>
                <a:cubicBezTo>
                  <a:pt x="304782" y="340700"/>
                  <a:pt x="274556" y="415816"/>
                  <a:pt x="228600" y="438794"/>
                </a:cubicBezTo>
                <a:cubicBezTo>
                  <a:pt x="224814" y="440687"/>
                  <a:pt x="4233" y="514995"/>
                  <a:pt x="0" y="514995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4" name="Freeform 7"/>
          <p:cNvSpPr>
            <a:spLocks noChangeAspect="1"/>
          </p:cNvSpPr>
          <p:nvPr/>
        </p:nvSpPr>
        <p:spPr bwMode="auto">
          <a:xfrm>
            <a:off x="5033963" y="3373438"/>
            <a:ext cx="60325" cy="371475"/>
          </a:xfrm>
          <a:custGeom>
            <a:avLst/>
            <a:gdLst>
              <a:gd name="T0" fmla="*/ 923 w 104922"/>
              <a:gd name="T1" fmla="*/ 2168 h 875426"/>
              <a:gd name="T2" fmla="*/ 1816 w 104922"/>
              <a:gd name="T3" fmla="*/ 1853 h 875426"/>
              <a:gd name="T4" fmla="*/ 114 w 104922"/>
              <a:gd name="T5" fmla="*/ 1628 h 875426"/>
              <a:gd name="T6" fmla="*/ 2003 w 104922"/>
              <a:gd name="T7" fmla="*/ 1340 h 875426"/>
              <a:gd name="T8" fmla="*/ 82 w 104922"/>
              <a:gd name="T9" fmla="*/ 1066 h 875426"/>
              <a:gd name="T10" fmla="*/ 1936 w 104922"/>
              <a:gd name="T11" fmla="*/ 823 h 875426"/>
              <a:gd name="T12" fmla="*/ 858 w 104922"/>
              <a:gd name="T13" fmla="*/ 569 h 875426"/>
              <a:gd name="T14" fmla="*/ 1268 w 104922"/>
              <a:gd name="T15" fmla="*/ 321 h 875426"/>
              <a:gd name="T16" fmla="*/ 1008 w 104922"/>
              <a:gd name="T17" fmla="*/ 0 h 875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4922"/>
              <a:gd name="T28" fmla="*/ 0 h 875426"/>
              <a:gd name="T29" fmla="*/ 104922 w 104922"/>
              <a:gd name="T30" fmla="*/ 875426 h 875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4922" h="875426">
                <a:moveTo>
                  <a:pt x="45454" y="875426"/>
                </a:moveTo>
                <a:cubicBezTo>
                  <a:pt x="36604" y="800090"/>
                  <a:pt x="94933" y="819083"/>
                  <a:pt x="89385" y="748004"/>
                </a:cubicBezTo>
                <a:cubicBezTo>
                  <a:pt x="82070" y="704843"/>
                  <a:pt x="0" y="711213"/>
                  <a:pt x="5615" y="657387"/>
                </a:cubicBezTo>
                <a:cubicBezTo>
                  <a:pt x="3058" y="594819"/>
                  <a:pt x="104922" y="587751"/>
                  <a:pt x="98584" y="540829"/>
                </a:cubicBezTo>
                <a:cubicBezTo>
                  <a:pt x="101022" y="479687"/>
                  <a:pt x="1579" y="497491"/>
                  <a:pt x="4017" y="430198"/>
                </a:cubicBezTo>
                <a:cubicBezTo>
                  <a:pt x="13288" y="373719"/>
                  <a:pt x="96223" y="409440"/>
                  <a:pt x="95296" y="332400"/>
                </a:cubicBezTo>
                <a:cubicBezTo>
                  <a:pt x="94369" y="262504"/>
                  <a:pt x="38565" y="308720"/>
                  <a:pt x="42222" y="229972"/>
                </a:cubicBezTo>
                <a:cubicBezTo>
                  <a:pt x="35550" y="162862"/>
                  <a:pt x="61176" y="168086"/>
                  <a:pt x="62407" y="129757"/>
                </a:cubicBezTo>
                <a:cubicBezTo>
                  <a:pt x="63638" y="91428"/>
                  <a:pt x="40470" y="28702"/>
                  <a:pt x="49608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5" name="Freeform 8"/>
          <p:cNvSpPr>
            <a:spLocks noChangeAspect="1"/>
          </p:cNvSpPr>
          <p:nvPr/>
        </p:nvSpPr>
        <p:spPr bwMode="auto">
          <a:xfrm flipV="1">
            <a:off x="5029200" y="4097338"/>
            <a:ext cx="58738" cy="371475"/>
          </a:xfrm>
          <a:custGeom>
            <a:avLst/>
            <a:gdLst>
              <a:gd name="T0" fmla="*/ 787 w 104922"/>
              <a:gd name="T1" fmla="*/ 2168 h 875426"/>
              <a:gd name="T2" fmla="*/ 1547 w 104922"/>
              <a:gd name="T3" fmla="*/ 1853 h 875426"/>
              <a:gd name="T4" fmla="*/ 97 w 104922"/>
              <a:gd name="T5" fmla="*/ 1628 h 875426"/>
              <a:gd name="T6" fmla="*/ 1707 w 104922"/>
              <a:gd name="T7" fmla="*/ 1340 h 875426"/>
              <a:gd name="T8" fmla="*/ 69 w 104922"/>
              <a:gd name="T9" fmla="*/ 1066 h 875426"/>
              <a:gd name="T10" fmla="*/ 1650 w 104922"/>
              <a:gd name="T11" fmla="*/ 823 h 875426"/>
              <a:gd name="T12" fmla="*/ 731 w 104922"/>
              <a:gd name="T13" fmla="*/ 569 h 875426"/>
              <a:gd name="T14" fmla="*/ 1080 w 104922"/>
              <a:gd name="T15" fmla="*/ 321 h 875426"/>
              <a:gd name="T16" fmla="*/ 859 w 104922"/>
              <a:gd name="T17" fmla="*/ 0 h 875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4922"/>
              <a:gd name="T28" fmla="*/ 0 h 875426"/>
              <a:gd name="T29" fmla="*/ 104922 w 104922"/>
              <a:gd name="T30" fmla="*/ 875426 h 875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4922" h="875426">
                <a:moveTo>
                  <a:pt x="45454" y="875426"/>
                </a:moveTo>
                <a:cubicBezTo>
                  <a:pt x="36604" y="800090"/>
                  <a:pt x="94933" y="819083"/>
                  <a:pt x="89385" y="748004"/>
                </a:cubicBezTo>
                <a:cubicBezTo>
                  <a:pt x="82070" y="704843"/>
                  <a:pt x="0" y="711213"/>
                  <a:pt x="5615" y="657387"/>
                </a:cubicBezTo>
                <a:cubicBezTo>
                  <a:pt x="3058" y="594819"/>
                  <a:pt x="104922" y="587751"/>
                  <a:pt x="98584" y="540829"/>
                </a:cubicBezTo>
                <a:cubicBezTo>
                  <a:pt x="101022" y="479687"/>
                  <a:pt x="1579" y="497491"/>
                  <a:pt x="4017" y="430198"/>
                </a:cubicBezTo>
                <a:cubicBezTo>
                  <a:pt x="13288" y="373719"/>
                  <a:pt x="96223" y="409440"/>
                  <a:pt x="95296" y="332400"/>
                </a:cubicBezTo>
                <a:cubicBezTo>
                  <a:pt x="94369" y="262504"/>
                  <a:pt x="38565" y="308720"/>
                  <a:pt x="42222" y="229972"/>
                </a:cubicBezTo>
                <a:cubicBezTo>
                  <a:pt x="35550" y="162862"/>
                  <a:pt x="61176" y="168086"/>
                  <a:pt x="62407" y="129757"/>
                </a:cubicBezTo>
                <a:cubicBezTo>
                  <a:pt x="63638" y="91428"/>
                  <a:pt x="40470" y="28702"/>
                  <a:pt x="49608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6" name="Freeform 9"/>
          <p:cNvSpPr>
            <a:spLocks noChangeAspect="1"/>
          </p:cNvSpPr>
          <p:nvPr/>
        </p:nvSpPr>
        <p:spPr bwMode="auto">
          <a:xfrm>
            <a:off x="5038725" y="4500563"/>
            <a:ext cx="60325" cy="371475"/>
          </a:xfrm>
          <a:custGeom>
            <a:avLst/>
            <a:gdLst>
              <a:gd name="T0" fmla="*/ 923 w 104922"/>
              <a:gd name="T1" fmla="*/ 2168 h 875426"/>
              <a:gd name="T2" fmla="*/ 1816 w 104922"/>
              <a:gd name="T3" fmla="*/ 1853 h 875426"/>
              <a:gd name="T4" fmla="*/ 114 w 104922"/>
              <a:gd name="T5" fmla="*/ 1628 h 875426"/>
              <a:gd name="T6" fmla="*/ 2003 w 104922"/>
              <a:gd name="T7" fmla="*/ 1340 h 875426"/>
              <a:gd name="T8" fmla="*/ 82 w 104922"/>
              <a:gd name="T9" fmla="*/ 1066 h 875426"/>
              <a:gd name="T10" fmla="*/ 1936 w 104922"/>
              <a:gd name="T11" fmla="*/ 823 h 875426"/>
              <a:gd name="T12" fmla="*/ 858 w 104922"/>
              <a:gd name="T13" fmla="*/ 569 h 875426"/>
              <a:gd name="T14" fmla="*/ 1268 w 104922"/>
              <a:gd name="T15" fmla="*/ 321 h 875426"/>
              <a:gd name="T16" fmla="*/ 1008 w 104922"/>
              <a:gd name="T17" fmla="*/ 0 h 875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4922"/>
              <a:gd name="T28" fmla="*/ 0 h 875426"/>
              <a:gd name="T29" fmla="*/ 104922 w 104922"/>
              <a:gd name="T30" fmla="*/ 875426 h 875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4922" h="875426">
                <a:moveTo>
                  <a:pt x="45454" y="875426"/>
                </a:moveTo>
                <a:cubicBezTo>
                  <a:pt x="36604" y="800090"/>
                  <a:pt x="94933" y="819083"/>
                  <a:pt x="89385" y="748004"/>
                </a:cubicBezTo>
                <a:cubicBezTo>
                  <a:pt x="82070" y="704843"/>
                  <a:pt x="0" y="711213"/>
                  <a:pt x="5615" y="657387"/>
                </a:cubicBezTo>
                <a:cubicBezTo>
                  <a:pt x="3058" y="594819"/>
                  <a:pt x="104922" y="587751"/>
                  <a:pt x="98584" y="540829"/>
                </a:cubicBezTo>
                <a:cubicBezTo>
                  <a:pt x="101022" y="479687"/>
                  <a:pt x="1579" y="497491"/>
                  <a:pt x="4017" y="430198"/>
                </a:cubicBezTo>
                <a:cubicBezTo>
                  <a:pt x="13288" y="373719"/>
                  <a:pt x="96223" y="409440"/>
                  <a:pt x="95296" y="332400"/>
                </a:cubicBezTo>
                <a:cubicBezTo>
                  <a:pt x="94369" y="262504"/>
                  <a:pt x="38565" y="308720"/>
                  <a:pt x="42222" y="229972"/>
                </a:cubicBezTo>
                <a:cubicBezTo>
                  <a:pt x="35550" y="162862"/>
                  <a:pt x="61176" y="168086"/>
                  <a:pt x="62407" y="129757"/>
                </a:cubicBezTo>
                <a:cubicBezTo>
                  <a:pt x="63638" y="91428"/>
                  <a:pt x="40470" y="28702"/>
                  <a:pt x="49608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7" name="Freeform 10"/>
          <p:cNvSpPr>
            <a:spLocks noChangeAspect="1"/>
          </p:cNvSpPr>
          <p:nvPr/>
        </p:nvSpPr>
        <p:spPr bwMode="auto">
          <a:xfrm flipV="1">
            <a:off x="5054600" y="5183188"/>
            <a:ext cx="58738" cy="371475"/>
          </a:xfrm>
          <a:custGeom>
            <a:avLst/>
            <a:gdLst>
              <a:gd name="T0" fmla="*/ 787 w 104922"/>
              <a:gd name="T1" fmla="*/ 2168 h 875426"/>
              <a:gd name="T2" fmla="*/ 1547 w 104922"/>
              <a:gd name="T3" fmla="*/ 1853 h 875426"/>
              <a:gd name="T4" fmla="*/ 97 w 104922"/>
              <a:gd name="T5" fmla="*/ 1628 h 875426"/>
              <a:gd name="T6" fmla="*/ 1707 w 104922"/>
              <a:gd name="T7" fmla="*/ 1340 h 875426"/>
              <a:gd name="T8" fmla="*/ 69 w 104922"/>
              <a:gd name="T9" fmla="*/ 1066 h 875426"/>
              <a:gd name="T10" fmla="*/ 1650 w 104922"/>
              <a:gd name="T11" fmla="*/ 823 h 875426"/>
              <a:gd name="T12" fmla="*/ 731 w 104922"/>
              <a:gd name="T13" fmla="*/ 569 h 875426"/>
              <a:gd name="T14" fmla="*/ 1080 w 104922"/>
              <a:gd name="T15" fmla="*/ 321 h 875426"/>
              <a:gd name="T16" fmla="*/ 859 w 104922"/>
              <a:gd name="T17" fmla="*/ 0 h 8754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4922"/>
              <a:gd name="T28" fmla="*/ 0 h 875426"/>
              <a:gd name="T29" fmla="*/ 104922 w 104922"/>
              <a:gd name="T30" fmla="*/ 875426 h 8754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4922" h="875426">
                <a:moveTo>
                  <a:pt x="45454" y="875426"/>
                </a:moveTo>
                <a:cubicBezTo>
                  <a:pt x="36604" y="800090"/>
                  <a:pt x="94933" y="819083"/>
                  <a:pt x="89385" y="748004"/>
                </a:cubicBezTo>
                <a:cubicBezTo>
                  <a:pt x="82070" y="704843"/>
                  <a:pt x="0" y="711213"/>
                  <a:pt x="5615" y="657387"/>
                </a:cubicBezTo>
                <a:cubicBezTo>
                  <a:pt x="3058" y="594819"/>
                  <a:pt x="104922" y="587751"/>
                  <a:pt x="98584" y="540829"/>
                </a:cubicBezTo>
                <a:cubicBezTo>
                  <a:pt x="101022" y="479687"/>
                  <a:pt x="1579" y="497491"/>
                  <a:pt x="4017" y="430198"/>
                </a:cubicBezTo>
                <a:cubicBezTo>
                  <a:pt x="13288" y="373719"/>
                  <a:pt x="96223" y="409440"/>
                  <a:pt x="95296" y="332400"/>
                </a:cubicBezTo>
                <a:cubicBezTo>
                  <a:pt x="94369" y="262504"/>
                  <a:pt x="38565" y="308720"/>
                  <a:pt x="42222" y="229972"/>
                </a:cubicBezTo>
                <a:cubicBezTo>
                  <a:pt x="35550" y="162862"/>
                  <a:pt x="61176" y="168086"/>
                  <a:pt x="62407" y="129757"/>
                </a:cubicBezTo>
                <a:cubicBezTo>
                  <a:pt x="63638" y="91428"/>
                  <a:pt x="40470" y="28702"/>
                  <a:pt x="49608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8378" name="Straight Arrow Connector 12"/>
          <p:cNvCxnSpPr>
            <a:cxnSpLocks noChangeShapeType="1"/>
          </p:cNvCxnSpPr>
          <p:nvPr/>
        </p:nvCxnSpPr>
        <p:spPr bwMode="auto">
          <a:xfrm rot="16200000" flipV="1">
            <a:off x="5590382" y="5285581"/>
            <a:ext cx="569912" cy="9525"/>
          </a:xfrm>
          <a:prstGeom prst="straightConnector1">
            <a:avLst/>
          </a:prstGeom>
          <a:noFill/>
          <a:ln w="19050" algn="ctr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9" name="Straight Arrow Connector 14"/>
          <p:cNvCxnSpPr>
            <a:cxnSpLocks noChangeShapeType="1"/>
          </p:cNvCxnSpPr>
          <p:nvPr/>
        </p:nvCxnSpPr>
        <p:spPr bwMode="auto">
          <a:xfrm rot="5400000" flipH="1" flipV="1">
            <a:off x="3097212" y="5418138"/>
            <a:ext cx="295275" cy="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80" name="Freeform 16"/>
          <p:cNvSpPr>
            <a:spLocks/>
          </p:cNvSpPr>
          <p:nvPr/>
        </p:nvSpPr>
        <p:spPr bwMode="auto">
          <a:xfrm flipV="1">
            <a:off x="2832100" y="4895850"/>
            <a:ext cx="511175" cy="300038"/>
          </a:xfrm>
          <a:custGeom>
            <a:avLst/>
            <a:gdLst>
              <a:gd name="T0" fmla="*/ 4664450 w 353635"/>
              <a:gd name="T1" fmla="*/ 0 h 476210"/>
              <a:gd name="T2" fmla="*/ 3524235 w 353635"/>
              <a:gd name="T3" fmla="*/ 7680 h 476210"/>
              <a:gd name="T4" fmla="*/ 2036057 w 353635"/>
              <a:gd name="T5" fmla="*/ 15516 h 476210"/>
              <a:gd name="T6" fmla="*/ 0 w 353635"/>
              <a:gd name="T7" fmla="*/ 18769 h 476210"/>
              <a:gd name="T8" fmla="*/ 0 60000 65536"/>
              <a:gd name="T9" fmla="*/ 0 60000 65536"/>
              <a:gd name="T10" fmla="*/ 0 60000 65536"/>
              <a:gd name="T11" fmla="*/ 0 60000 65536"/>
              <a:gd name="T12" fmla="*/ 0 w 353635"/>
              <a:gd name="T13" fmla="*/ 0 h 476210"/>
              <a:gd name="T14" fmla="*/ 353635 w 353635"/>
              <a:gd name="T15" fmla="*/ 476210 h 4762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3635" h="476210">
                <a:moveTo>
                  <a:pt x="353635" y="0"/>
                </a:moveTo>
                <a:cubicBezTo>
                  <a:pt x="346509" y="53744"/>
                  <a:pt x="288029" y="128203"/>
                  <a:pt x="267190" y="194871"/>
                </a:cubicBezTo>
                <a:cubicBezTo>
                  <a:pt x="252542" y="238814"/>
                  <a:pt x="200320" y="370720"/>
                  <a:pt x="154364" y="393698"/>
                </a:cubicBezTo>
                <a:cubicBezTo>
                  <a:pt x="150578" y="395591"/>
                  <a:pt x="4233" y="476210"/>
                  <a:pt x="0" y="47621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8381" name="Straight Arrow Connector 17"/>
          <p:cNvCxnSpPr>
            <a:cxnSpLocks noChangeShapeType="1"/>
          </p:cNvCxnSpPr>
          <p:nvPr/>
        </p:nvCxnSpPr>
        <p:spPr bwMode="auto">
          <a:xfrm rot="16200000" flipV="1">
            <a:off x="2001044" y="5785644"/>
            <a:ext cx="417512" cy="6350"/>
          </a:xfrm>
          <a:prstGeom prst="straightConnector1">
            <a:avLst/>
          </a:prstGeom>
          <a:noFill/>
          <a:ln w="19050" algn="ctr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82" name="Rectangle 5"/>
          <p:cNvSpPr>
            <a:spLocks noChangeArrowheads="1"/>
          </p:cNvSpPr>
          <p:nvPr/>
        </p:nvSpPr>
        <p:spPr bwMode="auto">
          <a:xfrm>
            <a:off x="2246313" y="5711825"/>
            <a:ext cx="506412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spcAft>
                <a:spcPts val="1000"/>
              </a:spcAft>
            </a:pPr>
            <a:r>
              <a:rPr lang="en-US" sz="1800">
                <a:solidFill>
                  <a:srgbClr val="000000"/>
                </a:solidFill>
                <a:latin typeface="Times" pitchFamily="18" charset="0"/>
              </a:rPr>
              <a:t> W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765198"/>
            <a:ext cx="3683000" cy="2451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4421875" y="6014796"/>
            <a:ext cx="4435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Refer to Box 3-2 for definitions of quantities and numerical estimates of parameters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t3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31788"/>
            <a:ext cx="7807325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Box 2"/>
          <p:cNvSpPr txBox="1">
            <a:spLocks noChangeArrowheads="1"/>
          </p:cNvSpPr>
          <p:nvPr/>
        </p:nvSpPr>
        <p:spPr bwMode="auto">
          <a:xfrm>
            <a:off x="5934075" y="6381750"/>
            <a:ext cx="3092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7F7F7F"/>
                </a:solidFill>
              </a:rPr>
              <a:t>From Dingman,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://gallery.artofgregmartin.com/tuts_arts/planet_images/planet_g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7938"/>
            <a:ext cx="67818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6" descr="http://www.swpc.noaa.gov/primer/primer_graphics/Su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t="8096" r="26709" b="20981"/>
          <a:stretch>
            <a:fillRect/>
          </a:stretch>
        </p:blipFill>
        <p:spPr bwMode="auto">
          <a:xfrm>
            <a:off x="7086600" y="4953000"/>
            <a:ext cx="2057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 rot="2586781">
            <a:off x="1989138" y="893763"/>
            <a:ext cx="5530850" cy="494506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6" descr="http://dclips.fundraw.com/zobo500dir/ice_cube_jarno_vasamaa_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5143500"/>
            <a:ext cx="106838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http://dclips.fundraw.com/zobo500dir/ice_cube_jarno_vasamaa_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1181100"/>
            <a:ext cx="106838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36790" y="572257"/>
            <a:ext cx="4038600" cy="3810000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>
                <a:gd name="adj" fmla="val 12210899"/>
              </a:avLst>
            </a:prstTxWarp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00B0F0"/>
                </a:solidFill>
                <a:latin typeface="Calibri"/>
              </a:rPr>
              <a:t>Atmosphere</a:t>
            </a:r>
          </a:p>
        </p:txBody>
      </p:sp>
      <p:sp>
        <p:nvSpPr>
          <p:cNvPr id="10" name="Rounded Rectangle 9"/>
          <p:cNvSpPr/>
          <p:nvPr/>
        </p:nvSpPr>
        <p:spPr>
          <a:xfrm rot="2610707">
            <a:off x="2493963" y="2878138"/>
            <a:ext cx="4660900" cy="914400"/>
          </a:xfrm>
          <a:prstGeom prst="round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5715000" y="3810000"/>
            <a:ext cx="2971800" cy="3200400"/>
            <a:chOff x="5715001" y="3810000"/>
            <a:chExt cx="2971799" cy="3200399"/>
          </a:xfrm>
        </p:grpSpPr>
        <p:cxnSp>
          <p:nvCxnSpPr>
            <p:cNvPr id="12" name="Straight Arrow Connector 11"/>
            <p:cNvCxnSpPr/>
            <p:nvPr/>
          </p:nvCxnSpPr>
          <p:spPr>
            <a:xfrm rot="10800000">
              <a:off x="7696200" y="3810000"/>
              <a:ext cx="990600" cy="9144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>
              <a:off x="7315200" y="4267200"/>
              <a:ext cx="990600" cy="9144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6934201" y="4724400"/>
              <a:ext cx="990600" cy="9144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>
              <a:off x="6553201" y="5181600"/>
              <a:ext cx="990600" cy="9144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6172201" y="5638799"/>
              <a:ext cx="990600" cy="9144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5715001" y="6095999"/>
              <a:ext cx="990600" cy="9144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 rot="2586781">
            <a:off x="1984420" y="886880"/>
            <a:ext cx="5530133" cy="4946144"/>
          </a:xfrm>
          <a:prstGeom prst="ellipse">
            <a:avLst/>
          </a:prstGeom>
          <a:gradFill flip="none" rotWithShape="1">
            <a:gsLst>
              <a:gs pos="0">
                <a:srgbClr val="03D4A8">
                  <a:alpha val="19000"/>
                </a:srgbClr>
              </a:gs>
              <a:gs pos="25000">
                <a:srgbClr val="21D6E0">
                  <a:alpha val="35000"/>
                </a:srgbClr>
              </a:gs>
              <a:gs pos="75000">
                <a:srgbClr val="0087E6">
                  <a:alpha val="19000"/>
                </a:srgbClr>
              </a:gs>
              <a:gs pos="100000">
                <a:srgbClr val="005CBF">
                  <a:alpha val="58000"/>
                </a:srgbClr>
              </a:gs>
            </a:gsLst>
            <a:lin ang="1800000" scaled="0"/>
            <a:tileRect r="-100000" b="-10000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7070725" y="2047875"/>
            <a:ext cx="295275" cy="1957388"/>
          </a:xfrm>
          <a:custGeom>
            <a:avLst/>
            <a:gdLst>
              <a:gd name="connsiteX0" fmla="*/ 167425 w 229673"/>
              <a:gd name="connsiteY0" fmla="*/ 1841679 h 1841679"/>
              <a:gd name="connsiteX1" fmla="*/ 218941 w 229673"/>
              <a:gd name="connsiteY1" fmla="*/ 1094704 h 1841679"/>
              <a:gd name="connsiteX2" fmla="*/ 193183 w 229673"/>
              <a:gd name="connsiteY2" fmla="*/ 489397 h 1841679"/>
              <a:gd name="connsiteX3" fmla="*/ 0 w 229673"/>
              <a:gd name="connsiteY3" fmla="*/ 0 h 18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673" h="1841679">
                <a:moveTo>
                  <a:pt x="167425" y="1841679"/>
                </a:moveTo>
                <a:cubicBezTo>
                  <a:pt x="191036" y="1580881"/>
                  <a:pt x="214648" y="1320084"/>
                  <a:pt x="218941" y="1094704"/>
                </a:cubicBezTo>
                <a:cubicBezTo>
                  <a:pt x="223234" y="869324"/>
                  <a:pt x="229673" y="671848"/>
                  <a:pt x="193183" y="489397"/>
                </a:cubicBezTo>
                <a:cubicBezTo>
                  <a:pt x="156693" y="306946"/>
                  <a:pt x="78346" y="153473"/>
                  <a:pt x="0" y="0"/>
                </a:cubicBezTo>
              </a:path>
            </a:pathLst>
          </a:custGeom>
          <a:ln w="762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5020940" flipV="1">
            <a:off x="4587875" y="4767263"/>
            <a:ext cx="254000" cy="2101850"/>
          </a:xfrm>
          <a:custGeom>
            <a:avLst/>
            <a:gdLst>
              <a:gd name="connsiteX0" fmla="*/ 167425 w 229673"/>
              <a:gd name="connsiteY0" fmla="*/ 1841679 h 1841679"/>
              <a:gd name="connsiteX1" fmla="*/ 218941 w 229673"/>
              <a:gd name="connsiteY1" fmla="*/ 1094704 h 1841679"/>
              <a:gd name="connsiteX2" fmla="*/ 193183 w 229673"/>
              <a:gd name="connsiteY2" fmla="*/ 489397 h 1841679"/>
              <a:gd name="connsiteX3" fmla="*/ 0 w 229673"/>
              <a:gd name="connsiteY3" fmla="*/ 0 h 18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673" h="1841679">
                <a:moveTo>
                  <a:pt x="167425" y="1841679"/>
                </a:moveTo>
                <a:cubicBezTo>
                  <a:pt x="191036" y="1580881"/>
                  <a:pt x="214648" y="1320084"/>
                  <a:pt x="218941" y="1094704"/>
                </a:cubicBezTo>
                <a:cubicBezTo>
                  <a:pt x="223234" y="869324"/>
                  <a:pt x="229673" y="671848"/>
                  <a:pt x="193183" y="489397"/>
                </a:cubicBezTo>
                <a:cubicBezTo>
                  <a:pt x="156693" y="306946"/>
                  <a:pt x="78346" y="153473"/>
                  <a:pt x="0" y="0"/>
                </a:cubicBezTo>
              </a:path>
            </a:pathLst>
          </a:custGeom>
          <a:ln w="762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469188" y="2362200"/>
            <a:ext cx="16065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Calibri" pitchFamily="34" charset="0"/>
              </a:rPr>
              <a:t>Energy flux</a:t>
            </a:r>
          </a:p>
          <a:p>
            <a:pPr eaLnBrk="1" hangingPunct="1"/>
            <a:r>
              <a:rPr lang="en-US">
                <a:solidFill>
                  <a:srgbClr val="FF0000"/>
                </a:solidFill>
                <a:latin typeface="Calibri" pitchFamily="34" charset="0"/>
              </a:rPr>
              <a:t>(transport)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857541" y="6027738"/>
            <a:ext cx="15670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Energy 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flux</a:t>
            </a:r>
          </a:p>
          <a:p>
            <a:pPr algn="ctr"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(transport)</a:t>
            </a:r>
          </a:p>
        </p:txBody>
      </p:sp>
      <p:sp>
        <p:nvSpPr>
          <p:cNvPr id="62481" name="TextBox 23"/>
          <p:cNvSpPr txBox="1">
            <a:spLocks noChangeArrowheads="1"/>
          </p:cNvSpPr>
          <p:nvPr/>
        </p:nvSpPr>
        <p:spPr bwMode="auto">
          <a:xfrm>
            <a:off x="0" y="6523038"/>
            <a:ext cx="3657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Arial" charset="0"/>
                <a:cs typeface="Arial" charset="0"/>
              </a:rPr>
              <a:t>Slide from Simon Wang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burt03_1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" y="0"/>
            <a:ext cx="8226023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69018" y="579580"/>
            <a:ext cx="1304155" cy="383545"/>
          </a:xfrm>
          <a:prstGeom prst="round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125969" y="5480434"/>
            <a:ext cx="757596" cy="655271"/>
          </a:xfrm>
          <a:prstGeom prst="round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0" y="6523038"/>
            <a:ext cx="2579427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 dirty="0">
                <a:latin typeface="Arial" charset="0"/>
                <a:cs typeface="Arial" charset="0"/>
              </a:rPr>
              <a:t>Slide from Simon Wang</a:t>
            </a:r>
          </a:p>
        </p:txBody>
      </p:sp>
    </p:spTree>
    <p:extLst>
      <p:ext uri="{BB962C8B-B14F-4D97-AF65-F5344CB8AC3E}">
        <p14:creationId xmlns:p14="http://schemas.microsoft.com/office/powerpoint/2010/main" val="17834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58750"/>
            <a:ext cx="7456488" cy="647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Box 2"/>
          <p:cNvSpPr txBox="1">
            <a:spLocks noChangeArrowheads="1"/>
          </p:cNvSpPr>
          <p:nvPr/>
        </p:nvSpPr>
        <p:spPr bwMode="auto">
          <a:xfrm>
            <a:off x="0" y="6396038"/>
            <a:ext cx="30940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7F7F7F"/>
                </a:solidFill>
              </a:rPr>
              <a:t>From Dingman,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"/>
          <a:stretch>
            <a:fillRect/>
          </a:stretch>
        </p:blipFill>
        <p:spPr bwMode="auto">
          <a:xfrm>
            <a:off x="2095500" y="0"/>
            <a:ext cx="5437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Box 2"/>
          <p:cNvSpPr txBox="1">
            <a:spLocks noChangeArrowheads="1"/>
          </p:cNvSpPr>
          <p:nvPr/>
        </p:nvSpPr>
        <p:spPr bwMode="auto">
          <a:xfrm>
            <a:off x="0" y="6396038"/>
            <a:ext cx="3094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>
                <a:solidFill>
                  <a:srgbClr val="7F7F7F"/>
                </a:solidFill>
              </a:rPr>
              <a:t>From Dingman,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t2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00050"/>
            <a:ext cx="8405813" cy="598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Box 3"/>
          <p:cNvSpPr txBox="1">
            <a:spLocks noChangeArrowheads="1"/>
          </p:cNvSpPr>
          <p:nvPr/>
        </p:nvSpPr>
        <p:spPr bwMode="auto">
          <a:xfrm>
            <a:off x="5934075" y="6381750"/>
            <a:ext cx="3092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>
                <a:solidFill>
                  <a:srgbClr val="7F7F7F"/>
                </a:solidFill>
              </a:rPr>
              <a:t>From Dingman,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://www.mit.edu/~predawn/jetstream/images/Earth_5-5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2023">
            <a:off x="7231063" y="4335463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19200" y="5943600"/>
            <a:ext cx="7219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8EB4E3"/>
                </a:solidFill>
                <a:latin typeface="Calibri" pitchFamily="34" charset="0"/>
              </a:rPr>
              <a:t>A rotating Earth would introduce [ </a:t>
            </a:r>
            <a:r>
              <a:rPr lang="en-US" sz="2800" i="1">
                <a:solidFill>
                  <a:srgbClr val="8EB4E3"/>
                </a:solidFill>
                <a:latin typeface="Calibri" pitchFamily="34" charset="0"/>
              </a:rPr>
              <a:t>what</a:t>
            </a:r>
            <a:r>
              <a:rPr lang="en-US" sz="2800">
                <a:solidFill>
                  <a:srgbClr val="8EB4E3"/>
                </a:solidFill>
                <a:latin typeface="Calibri" pitchFamily="34" charset="0"/>
              </a:rPr>
              <a:t> ] force?</a:t>
            </a:r>
          </a:p>
        </p:txBody>
      </p:sp>
      <p:pic>
        <p:nvPicPr>
          <p:cNvPr id="22" name="Picture 6" descr="http://www.swpc.noaa.gov/primer/primer_graphics/Su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t="8096" r="1472" b="-1714"/>
          <a:stretch>
            <a:fillRect/>
          </a:stretch>
        </p:blipFill>
        <p:spPr bwMode="auto">
          <a:xfrm>
            <a:off x="7086600" y="4953000"/>
            <a:ext cx="2819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TextBox 27"/>
          <p:cNvSpPr txBox="1">
            <a:spLocks noChangeArrowheads="1"/>
          </p:cNvSpPr>
          <p:nvPr/>
        </p:nvSpPr>
        <p:spPr bwMode="auto">
          <a:xfrm flipH="1">
            <a:off x="228600" y="228600"/>
            <a:ext cx="2849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FF0000"/>
                </a:solidFill>
                <a:latin typeface="Calibri" pitchFamily="34" charset="0"/>
              </a:rPr>
              <a:t>Single-Cell Model </a:t>
            </a:r>
          </a:p>
        </p:txBody>
      </p:sp>
      <p:pic>
        <p:nvPicPr>
          <p:cNvPr id="21" name="Picture 2" descr="http://www.ux1.eiu.edu/~cfjps/1400/FIG07_005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9937">
            <a:off x="2257425" y="773113"/>
            <a:ext cx="5310188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5" name="TextBox 6"/>
          <p:cNvSpPr txBox="1">
            <a:spLocks noChangeArrowheads="1"/>
          </p:cNvSpPr>
          <p:nvPr/>
        </p:nvSpPr>
        <p:spPr bwMode="auto">
          <a:xfrm>
            <a:off x="0" y="6523038"/>
            <a:ext cx="3657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Arial" charset="0"/>
                <a:cs typeface="Arial" charset="0"/>
              </a:rPr>
              <a:t>Slide from Simon Wang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0.025 L -0.42483 0.025 C -0.61354 0.025 -0.84601 -0.0669 -0.84601 -0.14167 L -0.84601 -0.30834 " pathEditMode="relative" rAng="16200000" ptsTypes="FfFF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00" y="-1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Coriolis Effect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914400" y="2286000"/>
            <a:ext cx="7772400" cy="16764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000" dirty="0" smtClean="0">
                <a:hlinkClick r:id="rId2"/>
              </a:rPr>
              <a:t>http://www.youtube.com/watch?v=_36MiCUS1ro&amp;feature=related</a:t>
            </a:r>
            <a:r>
              <a:rPr lang="en-US" sz="20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91" r="1645" b="7957"/>
          <a:stretch>
            <a:fillRect/>
          </a:stretch>
        </p:blipFill>
        <p:spPr bwMode="auto">
          <a:xfrm rot="-548298">
            <a:off x="1293813" y="247650"/>
            <a:ext cx="64262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4"/>
          <p:cNvSpPr txBox="1">
            <a:spLocks noChangeArrowheads="1"/>
          </p:cNvSpPr>
          <p:nvPr/>
        </p:nvSpPr>
        <p:spPr bwMode="auto">
          <a:xfrm flipH="1">
            <a:off x="228600" y="228600"/>
            <a:ext cx="8763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FF0000"/>
                </a:solidFill>
                <a:latin typeface="Calibri" pitchFamily="34" charset="0"/>
              </a:rPr>
              <a:t>Single-Cell Model:</a:t>
            </a:r>
          </a:p>
          <a:p>
            <a:pPr eaLnBrk="1" hangingPunct="1"/>
            <a:r>
              <a:rPr lang="en-US">
                <a:solidFill>
                  <a:srgbClr val="E46C0A"/>
                </a:solidFill>
                <a:latin typeface="Calibri" pitchFamily="34" charset="0"/>
              </a:rPr>
              <a:t>Explains why there are </a:t>
            </a:r>
          </a:p>
          <a:p>
            <a:pPr eaLnBrk="1" hangingPunct="1"/>
            <a:r>
              <a:rPr lang="en-US">
                <a:solidFill>
                  <a:srgbClr val="E46C0A"/>
                </a:solidFill>
                <a:latin typeface="Calibri" pitchFamily="34" charset="0"/>
              </a:rPr>
              <a:t>tropical easterlies </a:t>
            </a:r>
          </a:p>
          <a:p>
            <a:pPr eaLnBrk="1" hangingPunct="1"/>
            <a:r>
              <a:rPr lang="en-US">
                <a:solidFill>
                  <a:srgbClr val="E46C0A"/>
                </a:solidFill>
                <a:latin typeface="Calibri" pitchFamily="34" charset="0"/>
              </a:rPr>
              <a:t>(trade winds) </a:t>
            </a:r>
          </a:p>
        </p:txBody>
      </p:sp>
      <p:pic>
        <p:nvPicPr>
          <p:cNvPr id="23" name="Picture 2" descr="http://www.ux1.eiu.edu/~cfjps/1400/FIG07_005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9937">
            <a:off x="1844675" y="663575"/>
            <a:ext cx="5311775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85800" y="5638800"/>
            <a:ext cx="4143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33CC"/>
                </a:solidFill>
                <a:latin typeface="Calibri" pitchFamily="34" charset="0"/>
              </a:rPr>
              <a:t>“</a:t>
            </a:r>
            <a:r>
              <a:rPr lang="en-US" sz="2800" i="1">
                <a:solidFill>
                  <a:srgbClr val="0033CC"/>
                </a:solidFill>
                <a:latin typeface="Calibri" pitchFamily="34" charset="0"/>
              </a:rPr>
              <a:t>Ideal</a:t>
            </a:r>
            <a:r>
              <a:rPr lang="en-US" sz="2800">
                <a:solidFill>
                  <a:srgbClr val="0033CC"/>
                </a:solidFill>
                <a:latin typeface="Calibri" pitchFamily="34" charset="0"/>
              </a:rPr>
              <a:t> Hadley Cell (Model)”</a:t>
            </a:r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5486400" y="6519863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Slide from Simon Wang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>
                <a:solidFill>
                  <a:schemeClr val="accent2"/>
                </a:solidFill>
              </a:rPr>
              <a:t>Climate prediction is coming of age?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458200" cy="762000"/>
          </a:xfrm>
        </p:spPr>
        <p:txBody>
          <a:bodyPr/>
          <a:lstStyle/>
          <a:p>
            <a:r>
              <a:rPr lang="en-US" smtClean="0"/>
              <a:t>El Nino</a:t>
            </a:r>
          </a:p>
          <a:p>
            <a:endParaRPr lang="en-US" smtClean="0"/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2667000" y="1600200"/>
            <a:ext cx="3867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+ Southern Oscillation</a:t>
            </a:r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6858000" y="1600200"/>
            <a:ext cx="157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= ENSO</a:t>
            </a: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685800" y="2438400"/>
            <a:ext cx="7848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3200"/>
              <a:t>Man induced climate change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3200"/>
              <a:t>Impacts on Water Resources may be significant</a:t>
            </a:r>
          </a:p>
          <a:p>
            <a:pPr marL="742950" lvl="1" indent="-285750">
              <a:spcBef>
                <a:spcPct val="50000"/>
              </a:spcBef>
              <a:buFontTx/>
              <a:buChar char="–"/>
            </a:pPr>
            <a:r>
              <a:rPr lang="en-US" sz="2800"/>
              <a:t>Changed Climate</a:t>
            </a:r>
          </a:p>
          <a:p>
            <a:pPr marL="742950" lvl="1" indent="-285750">
              <a:spcBef>
                <a:spcPct val="50000"/>
              </a:spcBef>
              <a:buFontTx/>
              <a:buChar char="–"/>
            </a:pPr>
            <a:r>
              <a:rPr lang="en-US" sz="2800"/>
              <a:t>Advanced Warning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91" r="1645" b="7957"/>
          <a:stretch>
            <a:fillRect/>
          </a:stretch>
        </p:blipFill>
        <p:spPr bwMode="auto">
          <a:xfrm rot="-548298">
            <a:off x="1293813" y="430213"/>
            <a:ext cx="6837362" cy="563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 rot="21235092">
            <a:off x="2027238" y="12700"/>
            <a:ext cx="6321425" cy="6221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Curved Left Arrow 5"/>
          <p:cNvSpPr/>
          <p:nvPr/>
        </p:nvSpPr>
        <p:spPr>
          <a:xfrm rot="6444673">
            <a:off x="2211388" y="3016250"/>
            <a:ext cx="533400" cy="685800"/>
          </a:xfrm>
          <a:prstGeom prst="curvedLeftArrow">
            <a:avLst>
              <a:gd name="adj1" fmla="val 25000"/>
              <a:gd name="adj2" fmla="val 50000"/>
              <a:gd name="adj3" fmla="val 39441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8" name="Curved Left Arrow 7"/>
          <p:cNvSpPr/>
          <p:nvPr/>
        </p:nvSpPr>
        <p:spPr>
          <a:xfrm rot="6474249">
            <a:off x="4144963" y="2933700"/>
            <a:ext cx="533400" cy="485775"/>
          </a:xfrm>
          <a:prstGeom prst="curvedLeftArrow">
            <a:avLst>
              <a:gd name="adj1" fmla="val 25000"/>
              <a:gd name="adj2" fmla="val 50000"/>
              <a:gd name="adj3" fmla="val 39441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394200" y="1808163"/>
            <a:ext cx="1323975" cy="1011237"/>
          </a:xfrm>
          <a:custGeom>
            <a:avLst/>
            <a:gdLst>
              <a:gd name="connsiteX0" fmla="*/ 36490 w 1620591"/>
              <a:gd name="connsiteY0" fmla="*/ 965915 h 985233"/>
              <a:gd name="connsiteX1" fmla="*/ 36490 w 1620591"/>
              <a:gd name="connsiteY1" fmla="*/ 888642 h 985233"/>
              <a:gd name="connsiteX2" fmla="*/ 255431 w 1620591"/>
              <a:gd name="connsiteY2" fmla="*/ 386366 h 985233"/>
              <a:gd name="connsiteX3" fmla="*/ 822101 w 1620591"/>
              <a:gd name="connsiteY3" fmla="*/ 115910 h 985233"/>
              <a:gd name="connsiteX4" fmla="*/ 1620591 w 1620591"/>
              <a:gd name="connsiteY4" fmla="*/ 0 h 98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591" h="985233">
                <a:moveTo>
                  <a:pt x="36490" y="965915"/>
                </a:moveTo>
                <a:cubicBezTo>
                  <a:pt x="18245" y="975574"/>
                  <a:pt x="0" y="985233"/>
                  <a:pt x="36490" y="888642"/>
                </a:cubicBezTo>
                <a:cubicBezTo>
                  <a:pt x="72980" y="792051"/>
                  <a:pt x="124496" y="515155"/>
                  <a:pt x="255431" y="386366"/>
                </a:cubicBezTo>
                <a:cubicBezTo>
                  <a:pt x="386366" y="257577"/>
                  <a:pt x="594574" y="180304"/>
                  <a:pt x="822101" y="115910"/>
                </a:cubicBezTo>
                <a:cubicBezTo>
                  <a:pt x="1049628" y="51516"/>
                  <a:pt x="1335109" y="25758"/>
                  <a:pt x="1620591" y="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344738" y="2057400"/>
            <a:ext cx="985837" cy="954088"/>
          </a:xfrm>
          <a:custGeom>
            <a:avLst/>
            <a:gdLst>
              <a:gd name="connsiteX0" fmla="*/ 36490 w 1620591"/>
              <a:gd name="connsiteY0" fmla="*/ 965915 h 985233"/>
              <a:gd name="connsiteX1" fmla="*/ 36490 w 1620591"/>
              <a:gd name="connsiteY1" fmla="*/ 888642 h 985233"/>
              <a:gd name="connsiteX2" fmla="*/ 255431 w 1620591"/>
              <a:gd name="connsiteY2" fmla="*/ 386366 h 985233"/>
              <a:gd name="connsiteX3" fmla="*/ 822101 w 1620591"/>
              <a:gd name="connsiteY3" fmla="*/ 115910 h 985233"/>
              <a:gd name="connsiteX4" fmla="*/ 1620591 w 1620591"/>
              <a:gd name="connsiteY4" fmla="*/ 0 h 98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591" h="985233">
                <a:moveTo>
                  <a:pt x="36490" y="965915"/>
                </a:moveTo>
                <a:cubicBezTo>
                  <a:pt x="18245" y="975574"/>
                  <a:pt x="0" y="985233"/>
                  <a:pt x="36490" y="888642"/>
                </a:cubicBezTo>
                <a:cubicBezTo>
                  <a:pt x="72980" y="792051"/>
                  <a:pt x="124496" y="515155"/>
                  <a:pt x="255431" y="386366"/>
                </a:cubicBezTo>
                <a:cubicBezTo>
                  <a:pt x="386366" y="257577"/>
                  <a:pt x="594574" y="180304"/>
                  <a:pt x="822101" y="115910"/>
                </a:cubicBezTo>
                <a:cubicBezTo>
                  <a:pt x="1049628" y="51516"/>
                  <a:pt x="1335109" y="25758"/>
                  <a:pt x="1620591" y="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 rot="20866820" flipV="1">
            <a:off x="2619375" y="4184650"/>
            <a:ext cx="985838" cy="825500"/>
          </a:xfrm>
          <a:custGeom>
            <a:avLst/>
            <a:gdLst>
              <a:gd name="connsiteX0" fmla="*/ 36490 w 1620591"/>
              <a:gd name="connsiteY0" fmla="*/ 965915 h 985233"/>
              <a:gd name="connsiteX1" fmla="*/ 36490 w 1620591"/>
              <a:gd name="connsiteY1" fmla="*/ 888642 h 985233"/>
              <a:gd name="connsiteX2" fmla="*/ 255431 w 1620591"/>
              <a:gd name="connsiteY2" fmla="*/ 386366 h 985233"/>
              <a:gd name="connsiteX3" fmla="*/ 822101 w 1620591"/>
              <a:gd name="connsiteY3" fmla="*/ 115910 h 985233"/>
              <a:gd name="connsiteX4" fmla="*/ 1620591 w 1620591"/>
              <a:gd name="connsiteY4" fmla="*/ 0 h 98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591" h="985233">
                <a:moveTo>
                  <a:pt x="36490" y="965915"/>
                </a:moveTo>
                <a:cubicBezTo>
                  <a:pt x="18245" y="975574"/>
                  <a:pt x="0" y="985233"/>
                  <a:pt x="36490" y="888642"/>
                </a:cubicBezTo>
                <a:cubicBezTo>
                  <a:pt x="72980" y="792051"/>
                  <a:pt x="124496" y="515155"/>
                  <a:pt x="255431" y="386366"/>
                </a:cubicBezTo>
                <a:cubicBezTo>
                  <a:pt x="386366" y="257577"/>
                  <a:pt x="594574" y="180304"/>
                  <a:pt x="822101" y="115910"/>
                </a:cubicBezTo>
                <a:cubicBezTo>
                  <a:pt x="1049628" y="51516"/>
                  <a:pt x="1335109" y="25758"/>
                  <a:pt x="1620591" y="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 rot="20884283" flipV="1">
            <a:off x="4486275" y="3932238"/>
            <a:ext cx="1390650" cy="792162"/>
          </a:xfrm>
          <a:custGeom>
            <a:avLst/>
            <a:gdLst>
              <a:gd name="connsiteX0" fmla="*/ 36490 w 1620591"/>
              <a:gd name="connsiteY0" fmla="*/ 965915 h 985233"/>
              <a:gd name="connsiteX1" fmla="*/ 36490 w 1620591"/>
              <a:gd name="connsiteY1" fmla="*/ 888642 h 985233"/>
              <a:gd name="connsiteX2" fmla="*/ 255431 w 1620591"/>
              <a:gd name="connsiteY2" fmla="*/ 386366 h 985233"/>
              <a:gd name="connsiteX3" fmla="*/ 822101 w 1620591"/>
              <a:gd name="connsiteY3" fmla="*/ 115910 h 985233"/>
              <a:gd name="connsiteX4" fmla="*/ 1620591 w 1620591"/>
              <a:gd name="connsiteY4" fmla="*/ 0 h 98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591" h="985233">
                <a:moveTo>
                  <a:pt x="36490" y="965915"/>
                </a:moveTo>
                <a:cubicBezTo>
                  <a:pt x="18245" y="975574"/>
                  <a:pt x="0" y="985233"/>
                  <a:pt x="36490" y="888642"/>
                </a:cubicBezTo>
                <a:cubicBezTo>
                  <a:pt x="72980" y="792051"/>
                  <a:pt x="124496" y="515155"/>
                  <a:pt x="255431" y="386366"/>
                </a:cubicBezTo>
                <a:cubicBezTo>
                  <a:pt x="386366" y="257577"/>
                  <a:pt x="594574" y="180304"/>
                  <a:pt x="822101" y="115910"/>
                </a:cubicBezTo>
                <a:cubicBezTo>
                  <a:pt x="1049628" y="51516"/>
                  <a:pt x="1335109" y="25758"/>
                  <a:pt x="1620591" y="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21138946">
            <a:off x="1160463" y="1508125"/>
            <a:ext cx="20716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Upper-level winds</a:t>
            </a:r>
          </a:p>
        </p:txBody>
      </p:sp>
      <p:sp>
        <p:nvSpPr>
          <p:cNvPr id="66571" name="TextBox 4"/>
          <p:cNvSpPr txBox="1">
            <a:spLocks noChangeArrowheads="1"/>
          </p:cNvSpPr>
          <p:nvPr/>
        </p:nvSpPr>
        <p:spPr bwMode="auto">
          <a:xfrm flipH="1">
            <a:off x="228600" y="228600"/>
            <a:ext cx="87630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FF0000"/>
                </a:solidFill>
                <a:latin typeface="Calibri" pitchFamily="34" charset="0"/>
              </a:rPr>
              <a:t>Single-Cell Model:</a:t>
            </a:r>
          </a:p>
          <a:p>
            <a:pPr eaLnBrk="1" hangingPunct="1"/>
            <a:r>
              <a:rPr lang="en-US">
                <a:solidFill>
                  <a:srgbClr val="E46C0A"/>
                </a:solidFill>
                <a:latin typeface="Calibri" pitchFamily="34" charset="0"/>
              </a:rPr>
              <a:t>But there is a problem…</a:t>
            </a:r>
          </a:p>
        </p:txBody>
      </p:sp>
      <p:sp>
        <p:nvSpPr>
          <p:cNvPr id="17" name="Curved Left Arrow 16"/>
          <p:cNvSpPr/>
          <p:nvPr/>
        </p:nvSpPr>
        <p:spPr>
          <a:xfrm rot="3887625" flipH="1">
            <a:off x="2382045" y="3698081"/>
            <a:ext cx="474662" cy="619125"/>
          </a:xfrm>
          <a:prstGeom prst="curvedLeftArrow">
            <a:avLst>
              <a:gd name="adj1" fmla="val 25000"/>
              <a:gd name="adj2" fmla="val 50000"/>
              <a:gd name="adj3" fmla="val 39441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8" name="Curved Left Arrow 17"/>
          <p:cNvSpPr/>
          <p:nvPr/>
        </p:nvSpPr>
        <p:spPr>
          <a:xfrm rot="3795514" flipH="1">
            <a:off x="4225926" y="3571875"/>
            <a:ext cx="430212" cy="484187"/>
          </a:xfrm>
          <a:prstGeom prst="curvedLeftArrow">
            <a:avLst>
              <a:gd name="adj1" fmla="val 25000"/>
              <a:gd name="adj2" fmla="val 50000"/>
              <a:gd name="adj3" fmla="val 39441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6574" name="TextBox 18"/>
          <p:cNvSpPr txBox="1">
            <a:spLocks noChangeArrowheads="1"/>
          </p:cNvSpPr>
          <p:nvPr/>
        </p:nvSpPr>
        <p:spPr bwMode="auto">
          <a:xfrm>
            <a:off x="685800" y="5638800"/>
            <a:ext cx="4143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33CC"/>
                </a:solidFill>
                <a:latin typeface="Calibri" pitchFamily="34" charset="0"/>
              </a:rPr>
              <a:t>“</a:t>
            </a:r>
            <a:r>
              <a:rPr lang="en-US" sz="2800" i="1">
                <a:solidFill>
                  <a:srgbClr val="0033CC"/>
                </a:solidFill>
                <a:latin typeface="Calibri" pitchFamily="34" charset="0"/>
              </a:rPr>
              <a:t>Ideal</a:t>
            </a:r>
            <a:r>
              <a:rPr lang="en-US" sz="2800">
                <a:solidFill>
                  <a:srgbClr val="0033CC"/>
                </a:solidFill>
                <a:latin typeface="Calibri" pitchFamily="34" charset="0"/>
              </a:rPr>
              <a:t> Hadley Cell (Model)”</a:t>
            </a:r>
          </a:p>
        </p:txBody>
      </p:sp>
      <p:sp>
        <p:nvSpPr>
          <p:cNvPr id="66575" name="TextBox 19"/>
          <p:cNvSpPr txBox="1">
            <a:spLocks noChangeArrowheads="1"/>
          </p:cNvSpPr>
          <p:nvPr/>
        </p:nvSpPr>
        <p:spPr bwMode="auto">
          <a:xfrm>
            <a:off x="5486400" y="6519863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Slide from Simon Wang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91" r="1645" b="7957"/>
          <a:stretch>
            <a:fillRect/>
          </a:stretch>
        </p:blipFill>
        <p:spPr bwMode="auto">
          <a:xfrm rot="-548298">
            <a:off x="1293813" y="735013"/>
            <a:ext cx="6837362" cy="563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 rot="21235092">
            <a:off x="2027238" y="317500"/>
            <a:ext cx="6321425" cy="62214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rot="20866820" flipV="1">
            <a:off x="2743200" y="4362450"/>
            <a:ext cx="985838" cy="825500"/>
          </a:xfrm>
          <a:custGeom>
            <a:avLst/>
            <a:gdLst>
              <a:gd name="connsiteX0" fmla="*/ 36490 w 1620591"/>
              <a:gd name="connsiteY0" fmla="*/ 965915 h 985233"/>
              <a:gd name="connsiteX1" fmla="*/ 36490 w 1620591"/>
              <a:gd name="connsiteY1" fmla="*/ 888642 h 985233"/>
              <a:gd name="connsiteX2" fmla="*/ 255431 w 1620591"/>
              <a:gd name="connsiteY2" fmla="*/ 386366 h 985233"/>
              <a:gd name="connsiteX3" fmla="*/ 822101 w 1620591"/>
              <a:gd name="connsiteY3" fmla="*/ 115910 h 985233"/>
              <a:gd name="connsiteX4" fmla="*/ 1620591 w 1620591"/>
              <a:gd name="connsiteY4" fmla="*/ 0 h 98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591" h="985233">
                <a:moveTo>
                  <a:pt x="36490" y="965915"/>
                </a:moveTo>
                <a:cubicBezTo>
                  <a:pt x="18245" y="975574"/>
                  <a:pt x="0" y="985233"/>
                  <a:pt x="36490" y="888642"/>
                </a:cubicBezTo>
                <a:cubicBezTo>
                  <a:pt x="72980" y="792051"/>
                  <a:pt x="124496" y="515155"/>
                  <a:pt x="255431" y="386366"/>
                </a:cubicBezTo>
                <a:cubicBezTo>
                  <a:pt x="386366" y="257577"/>
                  <a:pt x="594574" y="180304"/>
                  <a:pt x="822101" y="115910"/>
                </a:cubicBezTo>
                <a:cubicBezTo>
                  <a:pt x="1049628" y="51516"/>
                  <a:pt x="1335109" y="25758"/>
                  <a:pt x="1620591" y="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rot="20884283" flipV="1">
            <a:off x="4486275" y="4237038"/>
            <a:ext cx="1390650" cy="792162"/>
          </a:xfrm>
          <a:custGeom>
            <a:avLst/>
            <a:gdLst>
              <a:gd name="connsiteX0" fmla="*/ 36490 w 1620591"/>
              <a:gd name="connsiteY0" fmla="*/ 965915 h 985233"/>
              <a:gd name="connsiteX1" fmla="*/ 36490 w 1620591"/>
              <a:gd name="connsiteY1" fmla="*/ 888642 h 985233"/>
              <a:gd name="connsiteX2" fmla="*/ 255431 w 1620591"/>
              <a:gd name="connsiteY2" fmla="*/ 386366 h 985233"/>
              <a:gd name="connsiteX3" fmla="*/ 822101 w 1620591"/>
              <a:gd name="connsiteY3" fmla="*/ 115910 h 985233"/>
              <a:gd name="connsiteX4" fmla="*/ 1620591 w 1620591"/>
              <a:gd name="connsiteY4" fmla="*/ 0 h 98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591" h="985233">
                <a:moveTo>
                  <a:pt x="36490" y="965915"/>
                </a:moveTo>
                <a:cubicBezTo>
                  <a:pt x="18245" y="975574"/>
                  <a:pt x="0" y="985233"/>
                  <a:pt x="36490" y="888642"/>
                </a:cubicBezTo>
                <a:cubicBezTo>
                  <a:pt x="72980" y="792051"/>
                  <a:pt x="124496" y="515155"/>
                  <a:pt x="255431" y="386366"/>
                </a:cubicBezTo>
                <a:cubicBezTo>
                  <a:pt x="386366" y="257577"/>
                  <a:pt x="594574" y="180304"/>
                  <a:pt x="822101" y="115910"/>
                </a:cubicBezTo>
                <a:cubicBezTo>
                  <a:pt x="1049628" y="51516"/>
                  <a:pt x="1335109" y="25758"/>
                  <a:pt x="1620591" y="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7590" name="TextBox 4"/>
          <p:cNvSpPr txBox="1">
            <a:spLocks noChangeArrowheads="1"/>
          </p:cNvSpPr>
          <p:nvPr/>
        </p:nvSpPr>
        <p:spPr bwMode="auto">
          <a:xfrm flipH="1">
            <a:off x="228600" y="228600"/>
            <a:ext cx="87630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FF0000"/>
                </a:solidFill>
                <a:latin typeface="Calibri" pitchFamily="34" charset="0"/>
              </a:rPr>
              <a:t>Single-Cell Model:</a:t>
            </a:r>
          </a:p>
          <a:p>
            <a:pPr eaLnBrk="1" hangingPunct="1"/>
            <a:r>
              <a:rPr lang="en-US">
                <a:solidFill>
                  <a:srgbClr val="E46C0A"/>
                </a:solidFill>
                <a:latin typeface="Calibri" pitchFamily="34" charset="0"/>
              </a:rPr>
              <a:t>The problem is… </a:t>
            </a:r>
          </a:p>
        </p:txBody>
      </p:sp>
      <p:pic>
        <p:nvPicPr>
          <p:cNvPr id="34822" name="Picture 6" descr="File:FA-18 Hornet breaking sound barrier (7 July 1999)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r="17507"/>
          <a:stretch>
            <a:fillRect/>
          </a:stretch>
        </p:blipFill>
        <p:spPr bwMode="auto">
          <a:xfrm rot="20959745">
            <a:off x="3501033" y="1090935"/>
            <a:ext cx="2074377" cy="1794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514600"/>
            <a:ext cx="7134225" cy="4105275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52800" y="5981700"/>
            <a:ext cx="2932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33CC"/>
                </a:solidFill>
                <a:latin typeface="Calibri" pitchFamily="34" charset="0"/>
              </a:rPr>
              <a:t>Speed of sound: ~ 330 m/sec</a:t>
            </a:r>
          </a:p>
        </p:txBody>
      </p:sp>
      <p:pic>
        <p:nvPicPr>
          <p:cNvPr id="67594" name="Picture 2" descr="http://cass.ucsd.edu/public/tutorial/images/physics/ang_mom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152400"/>
            <a:ext cx="39528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5" name="TextBox 10"/>
          <p:cNvSpPr txBox="1">
            <a:spLocks noChangeArrowheads="1"/>
          </p:cNvSpPr>
          <p:nvPr/>
        </p:nvSpPr>
        <p:spPr bwMode="auto">
          <a:xfrm>
            <a:off x="5486400" y="6519863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Slide from Simon Wang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www.free-online-private-pilot-ground-school.com/images/circulation-pattern-rotati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11621" r="6186" b="7208"/>
          <a:stretch>
            <a:fillRect/>
          </a:stretch>
        </p:blipFill>
        <p:spPr bwMode="auto">
          <a:xfrm rot="-461934">
            <a:off x="1797050" y="885825"/>
            <a:ext cx="6656388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91" r="1645" b="7957"/>
          <a:stretch>
            <a:fillRect/>
          </a:stretch>
        </p:blipFill>
        <p:spPr bwMode="auto">
          <a:xfrm rot="-539290">
            <a:off x="1412875" y="715963"/>
            <a:ext cx="6996113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 flipH="1">
            <a:off x="228600" y="228600"/>
            <a:ext cx="5791200" cy="523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Single-Cell Model </a:t>
            </a:r>
            <a:r>
              <a:rPr lang="en-US" sz="2800" dirty="0">
                <a:solidFill>
                  <a:srgbClr val="FF0000"/>
                </a:solidFill>
                <a:latin typeface="Calibri"/>
                <a:sym typeface="Wingdings" pitchFamily="2" charset="2"/>
              </a:rPr>
              <a:t> Three-Cell Model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 </a:t>
            </a:r>
          </a:p>
        </p:txBody>
      </p:sp>
      <p:sp>
        <p:nvSpPr>
          <p:cNvPr id="20" name="Oval 19"/>
          <p:cNvSpPr/>
          <p:nvPr/>
        </p:nvSpPr>
        <p:spPr>
          <a:xfrm>
            <a:off x="1066800" y="1143000"/>
            <a:ext cx="6324600" cy="51054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68614" name="Group 24"/>
          <p:cNvGrpSpPr>
            <a:grpSpLocks/>
          </p:cNvGrpSpPr>
          <p:nvPr/>
        </p:nvGrpSpPr>
        <p:grpSpPr bwMode="auto">
          <a:xfrm>
            <a:off x="2197100" y="1893888"/>
            <a:ext cx="3082925" cy="1855787"/>
            <a:chOff x="2197745" y="1894103"/>
            <a:chExt cx="3082980" cy="1856222"/>
          </a:xfrm>
        </p:grpSpPr>
        <p:sp>
          <p:nvSpPr>
            <p:cNvPr id="6" name="Curved Left Arrow 5"/>
            <p:cNvSpPr/>
            <p:nvPr/>
          </p:nvSpPr>
          <p:spPr>
            <a:xfrm rot="6444673">
              <a:off x="2273889" y="3140656"/>
              <a:ext cx="533525" cy="685812"/>
            </a:xfrm>
            <a:prstGeom prst="curvedLeftArrow">
              <a:avLst>
                <a:gd name="adj1" fmla="val 25000"/>
                <a:gd name="adj2" fmla="val 50000"/>
                <a:gd name="adj3" fmla="val 39441"/>
              </a:avLst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Curved Left Arrow 7"/>
            <p:cNvSpPr/>
            <p:nvPr/>
          </p:nvSpPr>
          <p:spPr>
            <a:xfrm rot="6474249">
              <a:off x="3932062" y="3239877"/>
              <a:ext cx="533525" cy="484197"/>
            </a:xfrm>
            <a:prstGeom prst="curvedLeftArrow">
              <a:avLst>
                <a:gd name="adj1" fmla="val 25000"/>
                <a:gd name="adj2" fmla="val 50000"/>
                <a:gd name="adj3" fmla="val 39441"/>
              </a:avLst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404124" y="2665809"/>
              <a:ext cx="914416" cy="465246"/>
            </a:xfrm>
            <a:custGeom>
              <a:avLst/>
              <a:gdLst>
                <a:gd name="connsiteX0" fmla="*/ 36490 w 1620591"/>
                <a:gd name="connsiteY0" fmla="*/ 965915 h 985233"/>
                <a:gd name="connsiteX1" fmla="*/ 36490 w 1620591"/>
                <a:gd name="connsiteY1" fmla="*/ 888642 h 985233"/>
                <a:gd name="connsiteX2" fmla="*/ 255431 w 1620591"/>
                <a:gd name="connsiteY2" fmla="*/ 386366 h 985233"/>
                <a:gd name="connsiteX3" fmla="*/ 822101 w 1620591"/>
                <a:gd name="connsiteY3" fmla="*/ 115910 h 985233"/>
                <a:gd name="connsiteX4" fmla="*/ 1620591 w 1620591"/>
                <a:gd name="connsiteY4" fmla="*/ 0 h 98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591" h="985233">
                  <a:moveTo>
                    <a:pt x="36490" y="965915"/>
                  </a:moveTo>
                  <a:cubicBezTo>
                    <a:pt x="18245" y="975574"/>
                    <a:pt x="0" y="985233"/>
                    <a:pt x="36490" y="888642"/>
                  </a:cubicBezTo>
                  <a:cubicBezTo>
                    <a:pt x="72980" y="792051"/>
                    <a:pt x="124496" y="515155"/>
                    <a:pt x="255431" y="386366"/>
                  </a:cubicBezTo>
                  <a:cubicBezTo>
                    <a:pt x="386366" y="257577"/>
                    <a:pt x="594574" y="180304"/>
                    <a:pt x="822101" y="115910"/>
                  </a:cubicBezTo>
                  <a:cubicBezTo>
                    <a:pt x="1049628" y="51516"/>
                    <a:pt x="1335109" y="25758"/>
                    <a:pt x="1620591" y="0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634537">
              <a:off x="2708929" y="2005254"/>
              <a:ext cx="782652" cy="768530"/>
            </a:xfrm>
            <a:custGeom>
              <a:avLst/>
              <a:gdLst>
                <a:gd name="connsiteX0" fmla="*/ 36490 w 1620591"/>
                <a:gd name="connsiteY0" fmla="*/ 965915 h 985233"/>
                <a:gd name="connsiteX1" fmla="*/ 36490 w 1620591"/>
                <a:gd name="connsiteY1" fmla="*/ 888642 h 985233"/>
                <a:gd name="connsiteX2" fmla="*/ 255431 w 1620591"/>
                <a:gd name="connsiteY2" fmla="*/ 386366 h 985233"/>
                <a:gd name="connsiteX3" fmla="*/ 822101 w 1620591"/>
                <a:gd name="connsiteY3" fmla="*/ 115910 h 985233"/>
                <a:gd name="connsiteX4" fmla="*/ 1620591 w 1620591"/>
                <a:gd name="connsiteY4" fmla="*/ 0 h 98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591" h="985233">
                  <a:moveTo>
                    <a:pt x="36490" y="965915"/>
                  </a:moveTo>
                  <a:cubicBezTo>
                    <a:pt x="18245" y="975574"/>
                    <a:pt x="0" y="985233"/>
                    <a:pt x="36490" y="888642"/>
                  </a:cubicBezTo>
                  <a:cubicBezTo>
                    <a:pt x="72980" y="792051"/>
                    <a:pt x="124496" y="515155"/>
                    <a:pt x="255431" y="386366"/>
                  </a:cubicBezTo>
                  <a:cubicBezTo>
                    <a:pt x="386366" y="257577"/>
                    <a:pt x="594574" y="180304"/>
                    <a:pt x="822101" y="115910"/>
                  </a:cubicBezTo>
                  <a:cubicBezTo>
                    <a:pt x="1049628" y="51516"/>
                    <a:pt x="1335109" y="25758"/>
                    <a:pt x="1620591" y="0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147230" y="2521312"/>
              <a:ext cx="1133495" cy="633561"/>
            </a:xfrm>
            <a:custGeom>
              <a:avLst/>
              <a:gdLst>
                <a:gd name="connsiteX0" fmla="*/ 36490 w 1620591"/>
                <a:gd name="connsiteY0" fmla="*/ 965915 h 985233"/>
                <a:gd name="connsiteX1" fmla="*/ 36490 w 1620591"/>
                <a:gd name="connsiteY1" fmla="*/ 888642 h 985233"/>
                <a:gd name="connsiteX2" fmla="*/ 255431 w 1620591"/>
                <a:gd name="connsiteY2" fmla="*/ 386366 h 985233"/>
                <a:gd name="connsiteX3" fmla="*/ 822101 w 1620591"/>
                <a:gd name="connsiteY3" fmla="*/ 115910 h 985233"/>
                <a:gd name="connsiteX4" fmla="*/ 1620591 w 1620591"/>
                <a:gd name="connsiteY4" fmla="*/ 0 h 98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591" h="985233">
                  <a:moveTo>
                    <a:pt x="36490" y="965915"/>
                  </a:moveTo>
                  <a:cubicBezTo>
                    <a:pt x="18245" y="975574"/>
                    <a:pt x="0" y="985233"/>
                    <a:pt x="36490" y="888642"/>
                  </a:cubicBezTo>
                  <a:cubicBezTo>
                    <a:pt x="72980" y="792051"/>
                    <a:pt x="124496" y="515155"/>
                    <a:pt x="255431" y="386366"/>
                  </a:cubicBezTo>
                  <a:cubicBezTo>
                    <a:pt x="386366" y="257577"/>
                    <a:pt x="594574" y="180304"/>
                    <a:pt x="822101" y="115910"/>
                  </a:cubicBezTo>
                  <a:cubicBezTo>
                    <a:pt x="1049628" y="51516"/>
                    <a:pt x="1335109" y="25758"/>
                    <a:pt x="1620591" y="0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 rot="634537">
              <a:off x="4479024" y="1894103"/>
              <a:ext cx="782651" cy="768530"/>
            </a:xfrm>
            <a:custGeom>
              <a:avLst/>
              <a:gdLst>
                <a:gd name="connsiteX0" fmla="*/ 36490 w 1620591"/>
                <a:gd name="connsiteY0" fmla="*/ 965915 h 985233"/>
                <a:gd name="connsiteX1" fmla="*/ 36490 w 1620591"/>
                <a:gd name="connsiteY1" fmla="*/ 888642 h 985233"/>
                <a:gd name="connsiteX2" fmla="*/ 255431 w 1620591"/>
                <a:gd name="connsiteY2" fmla="*/ 386366 h 985233"/>
                <a:gd name="connsiteX3" fmla="*/ 822101 w 1620591"/>
                <a:gd name="connsiteY3" fmla="*/ 115910 h 985233"/>
                <a:gd name="connsiteX4" fmla="*/ 1620591 w 1620591"/>
                <a:gd name="connsiteY4" fmla="*/ 0 h 98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591" h="985233">
                  <a:moveTo>
                    <a:pt x="36490" y="965915"/>
                  </a:moveTo>
                  <a:cubicBezTo>
                    <a:pt x="18245" y="975574"/>
                    <a:pt x="0" y="985233"/>
                    <a:pt x="36490" y="888642"/>
                  </a:cubicBezTo>
                  <a:cubicBezTo>
                    <a:pt x="72980" y="792051"/>
                    <a:pt x="124496" y="515155"/>
                    <a:pt x="255431" y="386366"/>
                  </a:cubicBezTo>
                  <a:cubicBezTo>
                    <a:pt x="386366" y="257577"/>
                    <a:pt x="594574" y="180304"/>
                    <a:pt x="822101" y="115910"/>
                  </a:cubicBezTo>
                  <a:cubicBezTo>
                    <a:pt x="1049628" y="51516"/>
                    <a:pt x="1335109" y="25758"/>
                    <a:pt x="1620591" y="0"/>
                  </a:cubicBezTo>
                </a:path>
              </a:pathLst>
            </a:cu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 rot="21138946">
            <a:off x="3141663" y="1508125"/>
            <a:ext cx="2071687" cy="40005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Upper-level winds</a:t>
            </a:r>
          </a:p>
        </p:txBody>
      </p:sp>
      <p:sp>
        <p:nvSpPr>
          <p:cNvPr id="68616" name="TextBox 27"/>
          <p:cNvSpPr txBox="1">
            <a:spLocks noChangeArrowheads="1"/>
          </p:cNvSpPr>
          <p:nvPr/>
        </p:nvSpPr>
        <p:spPr bwMode="auto">
          <a:xfrm>
            <a:off x="5334000" y="2286000"/>
            <a:ext cx="1284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latin typeface="Calibri" pitchFamily="34" charset="0"/>
              </a:rPr>
              <a:t>~100 km/hr</a:t>
            </a:r>
          </a:p>
          <a:p>
            <a:pPr eaLnBrk="1" hangingPunct="1"/>
            <a:r>
              <a:rPr lang="en-US" sz="1800">
                <a:solidFill>
                  <a:srgbClr val="000000"/>
                </a:solidFill>
                <a:latin typeface="Calibri" pitchFamily="34" charset="0"/>
              </a:rPr>
              <a:t>(or 60 mph)</a:t>
            </a:r>
          </a:p>
        </p:txBody>
      </p:sp>
      <p:sp>
        <p:nvSpPr>
          <p:cNvPr id="68617" name="TextBox 20"/>
          <p:cNvSpPr txBox="1">
            <a:spLocks noChangeArrowheads="1"/>
          </p:cNvSpPr>
          <p:nvPr/>
        </p:nvSpPr>
        <p:spPr bwMode="auto">
          <a:xfrm>
            <a:off x="304800" y="914400"/>
            <a:ext cx="20685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Taking Coriolis</a:t>
            </a: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Calibri" pitchFamily="34" charset="0"/>
              </a:rPr>
              <a:t>force into account</a:t>
            </a:r>
          </a:p>
        </p:txBody>
      </p:sp>
      <p:sp>
        <p:nvSpPr>
          <p:cNvPr id="68618" name="TextBox 21"/>
          <p:cNvSpPr txBox="1">
            <a:spLocks noChangeArrowheads="1"/>
          </p:cNvSpPr>
          <p:nvPr/>
        </p:nvSpPr>
        <p:spPr bwMode="auto">
          <a:xfrm>
            <a:off x="5486400" y="6519863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Slide from Simon Wang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Prevailing wind patterns in the three cell syste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89138"/>
            <a:ext cx="5715000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4" descr="http://www.geog.ucsb.edu/~joel/g110_w08/lecture_notes/general_circulation/agburt08_02a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33655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228600" y="228600"/>
            <a:ext cx="5791200" cy="523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Single-Cell Model </a:t>
            </a:r>
            <a:r>
              <a:rPr lang="en-US" sz="2800" dirty="0">
                <a:solidFill>
                  <a:srgbClr val="FF0000"/>
                </a:solidFill>
                <a:latin typeface="Calibri"/>
                <a:sym typeface="Wingdings" pitchFamily="2" charset="2"/>
              </a:rPr>
              <a:t> Three-Cell Model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 </a:t>
            </a:r>
          </a:p>
        </p:txBody>
      </p:sp>
      <p:sp>
        <p:nvSpPr>
          <p:cNvPr id="69637" name="TextBox 5"/>
          <p:cNvSpPr txBox="1">
            <a:spLocks noChangeArrowheads="1"/>
          </p:cNvSpPr>
          <p:nvPr/>
        </p:nvSpPr>
        <p:spPr bwMode="auto">
          <a:xfrm>
            <a:off x="6243638" y="1295400"/>
            <a:ext cx="29003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Continent-Ocean</a:t>
            </a:r>
          </a:p>
          <a:p>
            <a:pPr algn="ctr"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(topographical) influences</a:t>
            </a:r>
          </a:p>
        </p:txBody>
      </p:sp>
      <p:sp>
        <p:nvSpPr>
          <p:cNvPr id="69638" name="TextBox 6"/>
          <p:cNvSpPr txBox="1">
            <a:spLocks noChangeArrowheads="1"/>
          </p:cNvSpPr>
          <p:nvPr/>
        </p:nvSpPr>
        <p:spPr bwMode="auto">
          <a:xfrm>
            <a:off x="5486400" y="6519863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Slide from Simon Wang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http://www.ux1.eiu.edu/~cfjps/1400/FIG07_006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6210">
            <a:off x="1536700" y="479425"/>
            <a:ext cx="649605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extBox 27"/>
          <p:cNvSpPr txBox="1">
            <a:spLocks noChangeArrowheads="1"/>
          </p:cNvSpPr>
          <p:nvPr/>
        </p:nvSpPr>
        <p:spPr bwMode="auto">
          <a:xfrm flipH="1">
            <a:off x="228600" y="228600"/>
            <a:ext cx="2849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FF0000"/>
                </a:solidFill>
                <a:latin typeface="Calibri" pitchFamily="34" charset="0"/>
              </a:rPr>
              <a:t>Three-Cell Model </a:t>
            </a:r>
          </a:p>
        </p:txBody>
      </p:sp>
      <p:sp>
        <p:nvSpPr>
          <p:cNvPr id="70660" name="TextBox 3"/>
          <p:cNvSpPr txBox="1">
            <a:spLocks noChangeArrowheads="1"/>
          </p:cNvSpPr>
          <p:nvPr/>
        </p:nvSpPr>
        <p:spPr bwMode="auto">
          <a:xfrm>
            <a:off x="5486400" y="6519863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Slide from Simon Wang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2"/>
          <p:cNvSpPr txBox="1">
            <a:spLocks noChangeArrowheads="1"/>
          </p:cNvSpPr>
          <p:nvPr/>
        </p:nvSpPr>
        <p:spPr bwMode="auto">
          <a:xfrm flipH="1">
            <a:off x="228600" y="0"/>
            <a:ext cx="5943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FF0000"/>
                </a:solidFill>
                <a:latin typeface="Calibri" pitchFamily="34" charset="0"/>
              </a:rPr>
              <a:t>Three-Cell Model:  Scientific evolution</a:t>
            </a:r>
          </a:p>
        </p:txBody>
      </p:sp>
      <p:grpSp>
        <p:nvGrpSpPr>
          <p:cNvPr id="71683" name="Group 17"/>
          <p:cNvGrpSpPr>
            <a:grpSpLocks/>
          </p:cNvGrpSpPr>
          <p:nvPr/>
        </p:nvGrpSpPr>
        <p:grpSpPr bwMode="auto">
          <a:xfrm>
            <a:off x="533400" y="925513"/>
            <a:ext cx="2254250" cy="5551487"/>
            <a:chOff x="533400" y="1154153"/>
            <a:chExt cx="2254262" cy="5551447"/>
          </a:xfrm>
        </p:grpSpPr>
        <p:sp>
          <p:nvSpPr>
            <p:cNvPr id="71699" name="TextBox 6"/>
            <p:cNvSpPr txBox="1">
              <a:spLocks noChangeArrowheads="1"/>
            </p:cNvSpPr>
            <p:nvPr/>
          </p:nvSpPr>
          <p:spPr bwMode="auto">
            <a:xfrm>
              <a:off x="699013" y="3581400"/>
              <a:ext cx="208864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Thermally direct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circulation forcing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air towards equator</a:t>
              </a:r>
            </a:p>
          </p:txBody>
        </p:sp>
        <p:pic>
          <p:nvPicPr>
            <p:cNvPr id="71700" name="Picture 4" descr="Halley_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37" y="1154153"/>
              <a:ext cx="1700940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01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5029200"/>
              <a:ext cx="18288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20"/>
          <p:cNvGrpSpPr>
            <a:grpSpLocks/>
          </p:cNvGrpSpPr>
          <p:nvPr/>
        </p:nvGrpSpPr>
        <p:grpSpPr bwMode="auto">
          <a:xfrm>
            <a:off x="2590800" y="546100"/>
            <a:ext cx="2870200" cy="6002338"/>
            <a:chOff x="2590800" y="774879"/>
            <a:chExt cx="2870337" cy="6001453"/>
          </a:xfrm>
        </p:grpSpPr>
        <p:sp>
          <p:nvSpPr>
            <p:cNvPr id="71694" name="TextBox 7"/>
            <p:cNvSpPr txBox="1">
              <a:spLocks noChangeArrowheads="1"/>
            </p:cNvSpPr>
            <p:nvPr/>
          </p:nvSpPr>
          <p:spPr bwMode="auto">
            <a:xfrm>
              <a:off x="3067661" y="3581400"/>
              <a:ext cx="239347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Earth’s rotation and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the conservation of</a:t>
              </a:r>
            </a:p>
            <a:p>
              <a:pPr eaLnBrk="1" hangingPunct="1"/>
              <a:r>
                <a:rPr lang="en-US" sz="1800">
                  <a:solidFill>
                    <a:srgbClr val="0033CC"/>
                  </a:solidFill>
                  <a:latin typeface="Calibri" pitchFamily="34" charset="0"/>
                </a:rPr>
                <a:t>linear momentum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cause the Trade Winds</a:t>
              </a:r>
            </a:p>
          </p:txBody>
        </p:sp>
        <p:pic>
          <p:nvPicPr>
            <p:cNvPr id="71695" name="Picture 14" descr="hadle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1626" y="1140397"/>
              <a:ext cx="1981200" cy="2375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696" name="TextBox 9"/>
            <p:cNvSpPr txBox="1">
              <a:spLocks noChangeArrowheads="1"/>
            </p:cNvSpPr>
            <p:nvPr/>
          </p:nvSpPr>
          <p:spPr bwMode="auto">
            <a:xfrm>
              <a:off x="3657600" y="774879"/>
              <a:ext cx="8324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Hadley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590800" y="2222466"/>
              <a:ext cx="457222" cy="380944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71698" name="Picture 1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" t="591" r="1645" b="7957"/>
            <a:stretch>
              <a:fillRect/>
            </a:stretch>
          </p:blipFill>
          <p:spPr bwMode="auto">
            <a:xfrm rot="-548298">
              <a:off x="2945159" y="5022573"/>
              <a:ext cx="2128183" cy="1753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5410200" y="533400"/>
            <a:ext cx="2819400" cy="5953125"/>
            <a:chOff x="5410200" y="762000"/>
            <a:chExt cx="2819400" cy="5953043"/>
          </a:xfrm>
        </p:grpSpPr>
        <p:sp>
          <p:nvSpPr>
            <p:cNvPr id="71689" name="TextBox 8"/>
            <p:cNvSpPr txBox="1">
              <a:spLocks noChangeArrowheads="1"/>
            </p:cNvSpPr>
            <p:nvPr/>
          </p:nvSpPr>
          <p:spPr bwMode="auto">
            <a:xfrm>
              <a:off x="5810861" y="3581400"/>
              <a:ext cx="2418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Coriolis force deflects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winds toward the east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and pulls air from south</a:t>
              </a:r>
            </a:p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+ Conservation of</a:t>
              </a:r>
            </a:p>
            <a:p>
              <a:pPr eaLnBrk="1" hangingPunct="1"/>
              <a:r>
                <a:rPr lang="en-US" sz="1800">
                  <a:solidFill>
                    <a:srgbClr val="0033CC"/>
                  </a:solidFill>
                  <a:latin typeface="Calibri" pitchFamily="34" charset="0"/>
                </a:rPr>
                <a:t>angular momentum</a:t>
              </a:r>
            </a:p>
            <a:p>
              <a:pPr eaLnBrk="1" hangingPunct="1"/>
              <a:endParaRPr lang="en-US" sz="180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pic>
          <p:nvPicPr>
            <p:cNvPr id="71690" name="Picture 5" descr="http://upload.wikimedia.org/wikipedia/commons/thumb/8/85/WilliamFerrel.jpg/220px-WilliamFerrel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4537" y="1090832"/>
              <a:ext cx="1862665" cy="2438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691" name="TextBox 10"/>
            <p:cNvSpPr txBox="1">
              <a:spLocks noChangeArrowheads="1"/>
            </p:cNvSpPr>
            <p:nvPr/>
          </p:nvSpPr>
          <p:spPr bwMode="auto">
            <a:xfrm>
              <a:off x="6587116" y="762000"/>
              <a:ext cx="7280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  <a:latin typeface="Calibri" pitchFamily="34" charset="0"/>
                </a:rPr>
                <a:t>Ferrel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5410200" y="2208193"/>
              <a:ext cx="457200" cy="380995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71693" name="Picture 2" descr="http://www.ux1.eiu.edu/~cfjps/1400/FIG07_006.jp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6210">
              <a:off x="5973316" y="5074855"/>
              <a:ext cx="1937659" cy="164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862888" y="4648200"/>
            <a:ext cx="1281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r>
              <a:rPr lang="en-US" sz="2000" b="1">
                <a:solidFill>
                  <a:srgbClr val="FF0000"/>
                </a:solidFill>
                <a:latin typeface="Calibri" pitchFamily="34" charset="0"/>
              </a:rPr>
              <a:t>170 years!</a:t>
            </a:r>
          </a:p>
        </p:txBody>
      </p:sp>
      <p:sp>
        <p:nvSpPr>
          <p:cNvPr id="71687" name="Rectangle 22"/>
          <p:cNvSpPr>
            <a:spLocks noChangeArrowheads="1"/>
          </p:cNvSpPr>
          <p:nvPr/>
        </p:nvSpPr>
        <p:spPr bwMode="auto">
          <a:xfrm>
            <a:off x="1143000" y="571500"/>
            <a:ext cx="815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TW" sz="1800">
                <a:solidFill>
                  <a:srgbClr val="000000"/>
                </a:solidFill>
                <a:latin typeface="Calibri" pitchFamily="34" charset="0"/>
              </a:rPr>
              <a:t>Halley </a:t>
            </a:r>
            <a:endParaRPr lang="en-US" sz="18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1688" name="TextBox 20"/>
          <p:cNvSpPr txBox="1">
            <a:spLocks noChangeArrowheads="1"/>
          </p:cNvSpPr>
          <p:nvPr/>
        </p:nvSpPr>
        <p:spPr bwMode="auto">
          <a:xfrm>
            <a:off x="5486400" y="6519863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Slide from Simon Wang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7" b="3447"/>
          <a:stretch>
            <a:fillRect/>
          </a:stretch>
        </p:blipFill>
        <p:spPr bwMode="auto">
          <a:xfrm>
            <a:off x="161925" y="0"/>
            <a:ext cx="8782050" cy="673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6049963" y="6457950"/>
            <a:ext cx="3094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>
                <a:solidFill>
                  <a:srgbClr val="7F7F7F"/>
                </a:solidFill>
              </a:rPr>
              <a:t>From Dingman,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40000">
            <a:off x="90488" y="457200"/>
            <a:ext cx="89773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TextBox 2"/>
          <p:cNvSpPr txBox="1">
            <a:spLocks noChangeArrowheads="1"/>
          </p:cNvSpPr>
          <p:nvPr/>
        </p:nvSpPr>
        <p:spPr bwMode="auto">
          <a:xfrm>
            <a:off x="6049963" y="6457950"/>
            <a:ext cx="3094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7F7F7F"/>
                </a:solidFill>
                <a:latin typeface="Calibri" pitchFamily="34" charset="0"/>
              </a:rPr>
              <a:t>From Dingman,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extBox 2"/>
          <p:cNvSpPr txBox="1">
            <a:spLocks noChangeArrowheads="1"/>
          </p:cNvSpPr>
          <p:nvPr/>
        </p:nvSpPr>
        <p:spPr bwMode="auto">
          <a:xfrm>
            <a:off x="6049963" y="6457950"/>
            <a:ext cx="3094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7F7F7F"/>
                </a:solidFill>
                <a:latin typeface="Calibri" pitchFamily="34" charset="0"/>
              </a:rPr>
              <a:t>From Dingman,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495" y="0"/>
            <a:ext cx="8229600" cy="1143000"/>
          </a:xfrm>
        </p:spPr>
        <p:txBody>
          <a:bodyPr/>
          <a:lstStyle/>
          <a:p>
            <a:r>
              <a:rPr lang="en-US" dirty="0" smtClean="0"/>
              <a:t>Streamflow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9339"/>
          <a:stretch/>
        </p:blipFill>
        <p:spPr>
          <a:xfrm>
            <a:off x="596946" y="775647"/>
            <a:ext cx="7542501" cy="48608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6263" y="5750299"/>
            <a:ext cx="40959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http://waterwatch.usgs.gov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waterdata.usgs.gov/nwis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2"/>
                </a:solidFill>
              </a:rPr>
              <a:t>Goal?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667000"/>
          </a:xfrm>
        </p:spPr>
        <p:txBody>
          <a:bodyPr/>
          <a:lstStyle/>
          <a:p>
            <a:r>
              <a:rPr lang="en-US" smtClean="0"/>
              <a:t>A basic quantitative understanding of how the global climate system works, to allow informed assessment of climate based forecasts and their role in hydrology and water resources systems.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1932"/>
          </a:xfrm>
        </p:spPr>
        <p:txBody>
          <a:bodyPr/>
          <a:lstStyle/>
          <a:p>
            <a:r>
              <a:rPr lang="en-US" dirty="0" smtClean="0"/>
              <a:t>Precipitation Data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9817" y="5941368"/>
            <a:ext cx="728436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www.climate.gov/maps-data</a:t>
            </a:r>
            <a:endParaRPr lang="en-US" dirty="0" smtClean="0"/>
          </a:p>
          <a:p>
            <a:r>
              <a:rPr lang="en-US" sz="1400" dirty="0">
                <a:hlinkClick r:id="rId3"/>
              </a:rPr>
              <a:t>http://gis.ncdc.noaa.gov/map/viewer/#</a:t>
            </a:r>
            <a:r>
              <a:rPr lang="en-US" sz="1400" dirty="0" smtClean="0">
                <a:hlinkClick r:id="rId3"/>
              </a:rPr>
              <a:t>app=clim&amp;cfg=cdo&amp;theme=hourly&amp;layers=001&amp;node=gis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53" y="881932"/>
            <a:ext cx="6835924" cy="505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39" y="616192"/>
            <a:ext cx="5942321" cy="5291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69" y="44692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PRISM Precipitation data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63859" y="6118789"/>
            <a:ext cx="4520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http://www.prism.oregonstate.edu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2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82" name="Picture 2" descr="fig1nolabel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63" y="1387475"/>
            <a:ext cx="5892800" cy="4318000"/>
          </a:xfrm>
          <a:prstGeom prst="rect">
            <a:avLst/>
          </a:prstGeom>
          <a:noFill/>
        </p:spPr>
      </p:pic>
      <p:sp>
        <p:nvSpPr>
          <p:cNvPr id="32768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46050"/>
            <a:ext cx="7772400" cy="755650"/>
          </a:xfrm>
        </p:spPr>
        <p:txBody>
          <a:bodyPr/>
          <a:lstStyle/>
          <a:p>
            <a:r>
              <a:rPr lang="en-US" sz="4000"/>
              <a:t>Water Balance Equation </a:t>
            </a:r>
          </a:p>
        </p:txBody>
      </p:sp>
      <p:sp>
        <p:nvSpPr>
          <p:cNvPr id="327684" name="Text Box 4"/>
          <p:cNvSpPr txBox="1">
            <a:spLocks noChangeArrowheads="1"/>
          </p:cNvSpPr>
          <p:nvPr/>
        </p:nvSpPr>
        <p:spPr bwMode="auto">
          <a:xfrm>
            <a:off x="5661025" y="1974850"/>
            <a:ext cx="2508250" cy="7016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Garamond" pitchFamily="18" charset="0"/>
              </a:rPr>
              <a:t>∆S=P-Q-E</a:t>
            </a:r>
          </a:p>
        </p:txBody>
      </p:sp>
      <p:sp>
        <p:nvSpPr>
          <p:cNvPr id="327685" name="Line 5"/>
          <p:cNvSpPr>
            <a:spLocks noChangeShapeType="1"/>
          </p:cNvSpPr>
          <p:nvPr/>
        </p:nvSpPr>
        <p:spPr bwMode="auto">
          <a:xfrm flipV="1">
            <a:off x="3797300" y="1914525"/>
            <a:ext cx="677863" cy="12493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sp>
        <p:nvSpPr>
          <p:cNvPr id="327686" name="Line 6"/>
          <p:cNvSpPr>
            <a:spLocks noChangeShapeType="1"/>
          </p:cNvSpPr>
          <p:nvPr/>
        </p:nvSpPr>
        <p:spPr bwMode="auto">
          <a:xfrm>
            <a:off x="2797175" y="1462088"/>
            <a:ext cx="0" cy="11303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sp>
        <p:nvSpPr>
          <p:cNvPr id="327687" name="Line 7"/>
          <p:cNvSpPr>
            <a:spLocks noChangeShapeType="1"/>
          </p:cNvSpPr>
          <p:nvPr/>
        </p:nvSpPr>
        <p:spPr bwMode="auto">
          <a:xfrm flipH="1">
            <a:off x="4270375" y="4905375"/>
            <a:ext cx="504825" cy="10001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sp>
        <p:nvSpPr>
          <p:cNvPr id="327688" name="Text Box 8"/>
          <p:cNvSpPr txBox="1">
            <a:spLocks noChangeArrowheads="1"/>
          </p:cNvSpPr>
          <p:nvPr/>
        </p:nvSpPr>
        <p:spPr bwMode="auto">
          <a:xfrm>
            <a:off x="2641600" y="787400"/>
            <a:ext cx="496888" cy="7016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Garamond" pitchFamily="18" charset="0"/>
              </a:rPr>
              <a:t>P</a:t>
            </a:r>
          </a:p>
        </p:txBody>
      </p:sp>
      <p:sp>
        <p:nvSpPr>
          <p:cNvPr id="327689" name="Text Box 9"/>
          <p:cNvSpPr txBox="1">
            <a:spLocks noChangeArrowheads="1"/>
          </p:cNvSpPr>
          <p:nvPr/>
        </p:nvSpPr>
        <p:spPr bwMode="auto">
          <a:xfrm>
            <a:off x="4470400" y="1295400"/>
            <a:ext cx="544513" cy="7016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Garamond" pitchFamily="18" charset="0"/>
              </a:rPr>
              <a:t>E</a:t>
            </a:r>
          </a:p>
        </p:txBody>
      </p:sp>
      <p:sp>
        <p:nvSpPr>
          <p:cNvPr id="327690" name="Text Box 10"/>
          <p:cNvSpPr txBox="1">
            <a:spLocks noChangeArrowheads="1"/>
          </p:cNvSpPr>
          <p:nvPr/>
        </p:nvSpPr>
        <p:spPr bwMode="auto">
          <a:xfrm>
            <a:off x="4227513" y="5705475"/>
            <a:ext cx="585787" cy="7016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Garamond" pitchFamily="18" charset="0"/>
              </a:rPr>
              <a:t>Q</a:t>
            </a:r>
          </a:p>
        </p:txBody>
      </p:sp>
      <p:sp>
        <p:nvSpPr>
          <p:cNvPr id="327691" name="Text Box 11"/>
          <p:cNvSpPr txBox="1">
            <a:spLocks noChangeArrowheads="1"/>
          </p:cNvSpPr>
          <p:nvPr/>
        </p:nvSpPr>
        <p:spPr bwMode="auto">
          <a:xfrm>
            <a:off x="2308225" y="4148138"/>
            <a:ext cx="755650" cy="7016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Garamond" pitchFamily="18" charset="0"/>
              </a:rPr>
              <a:t>∆S</a:t>
            </a:r>
          </a:p>
        </p:txBody>
      </p:sp>
      <p:sp>
        <p:nvSpPr>
          <p:cNvPr id="327692" name="Text Box 12"/>
          <p:cNvSpPr txBox="1">
            <a:spLocks noChangeArrowheads="1"/>
          </p:cNvSpPr>
          <p:nvPr/>
        </p:nvSpPr>
        <p:spPr bwMode="auto">
          <a:xfrm>
            <a:off x="5802313" y="1858963"/>
            <a:ext cx="1935162" cy="7016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Garamond" pitchFamily="18" charset="0"/>
              </a:rPr>
              <a:t>P=Q+E</a:t>
            </a:r>
          </a:p>
        </p:txBody>
      </p:sp>
      <p:sp>
        <p:nvSpPr>
          <p:cNvPr id="327693" name="Text Box 13"/>
          <p:cNvSpPr txBox="1">
            <a:spLocks noChangeArrowheads="1"/>
          </p:cNvSpPr>
          <p:nvPr/>
        </p:nvSpPr>
        <p:spPr bwMode="auto">
          <a:xfrm>
            <a:off x="5911850" y="1906588"/>
            <a:ext cx="1766888" cy="7016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Garamond" pitchFamily="18" charset="0"/>
              </a:rPr>
              <a:t>Q=P-E</a:t>
            </a:r>
          </a:p>
        </p:txBody>
      </p:sp>
    </p:spTree>
    <p:extLst>
      <p:ext uri="{BB962C8B-B14F-4D97-AF65-F5344CB8AC3E}">
        <p14:creationId xmlns:p14="http://schemas.microsoft.com/office/powerpoint/2010/main" val="257586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4" grpId="0"/>
      <p:bldP spid="327692" grpId="0"/>
      <p:bldP spid="327692" grpId="1"/>
      <p:bldP spid="32769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Line 2"/>
          <p:cNvSpPr>
            <a:spLocks noChangeShapeType="1"/>
          </p:cNvSpPr>
          <p:nvPr/>
        </p:nvSpPr>
        <p:spPr bwMode="auto">
          <a:xfrm>
            <a:off x="1797050" y="5632450"/>
            <a:ext cx="5153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sp>
        <p:nvSpPr>
          <p:cNvPr id="328707" name="Line 3"/>
          <p:cNvSpPr>
            <a:spLocks noChangeShapeType="1"/>
          </p:cNvSpPr>
          <p:nvPr/>
        </p:nvSpPr>
        <p:spPr bwMode="auto">
          <a:xfrm flipV="1">
            <a:off x="1806575" y="1533525"/>
            <a:ext cx="0" cy="409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sp>
        <p:nvSpPr>
          <p:cNvPr id="328708" name="Text Box 4"/>
          <p:cNvSpPr txBox="1">
            <a:spLocks noChangeArrowheads="1"/>
          </p:cNvSpPr>
          <p:nvPr/>
        </p:nvSpPr>
        <p:spPr bwMode="auto">
          <a:xfrm>
            <a:off x="6265863" y="5627688"/>
            <a:ext cx="465137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Garamond" pitchFamily="18" charset="0"/>
              </a:rPr>
              <a:t>P</a:t>
            </a:r>
          </a:p>
        </p:txBody>
      </p:sp>
      <p:sp>
        <p:nvSpPr>
          <p:cNvPr id="328709" name="Rectangle 5"/>
          <p:cNvSpPr>
            <a:spLocks noGrp="1" noChangeArrowheads="1"/>
          </p:cNvSpPr>
          <p:nvPr>
            <p:ph type="title"/>
          </p:nvPr>
        </p:nvSpPr>
        <p:spPr>
          <a:xfrm>
            <a:off x="696913" y="169863"/>
            <a:ext cx="7772400" cy="874712"/>
          </a:xfrm>
        </p:spPr>
        <p:txBody>
          <a:bodyPr/>
          <a:lstStyle/>
          <a:p>
            <a:r>
              <a:rPr lang="en-US"/>
              <a:t>P=Q+E</a:t>
            </a:r>
          </a:p>
        </p:txBody>
      </p:sp>
      <p:sp>
        <p:nvSpPr>
          <p:cNvPr id="328710" name="Text Box 6"/>
          <p:cNvSpPr txBox="1">
            <a:spLocks noChangeArrowheads="1"/>
          </p:cNvSpPr>
          <p:nvPr/>
        </p:nvSpPr>
        <p:spPr bwMode="auto">
          <a:xfrm>
            <a:off x="1179513" y="1597025"/>
            <a:ext cx="508000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Garamond" pitchFamily="18" charset="0"/>
              </a:rPr>
              <a:t>E</a:t>
            </a:r>
          </a:p>
        </p:txBody>
      </p:sp>
      <p:grpSp>
        <p:nvGrpSpPr>
          <p:cNvPr id="328711" name="Group 7"/>
          <p:cNvGrpSpPr>
            <a:grpSpLocks/>
          </p:cNvGrpSpPr>
          <p:nvPr/>
        </p:nvGrpSpPr>
        <p:grpSpPr bwMode="auto">
          <a:xfrm>
            <a:off x="2808288" y="2393950"/>
            <a:ext cx="2295525" cy="2855913"/>
            <a:chOff x="1769" y="1508"/>
            <a:chExt cx="1446" cy="1799"/>
          </a:xfrm>
        </p:grpSpPr>
        <p:sp>
          <p:nvSpPr>
            <p:cNvPr id="328712" name="Line 8"/>
            <p:cNvSpPr>
              <a:spLocks noChangeShapeType="1"/>
            </p:cNvSpPr>
            <p:nvPr/>
          </p:nvSpPr>
          <p:spPr bwMode="auto">
            <a:xfrm>
              <a:off x="1769" y="2927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8713" name="Line 9"/>
            <p:cNvSpPr>
              <a:spLocks noChangeShapeType="1"/>
            </p:cNvSpPr>
            <p:nvPr/>
          </p:nvSpPr>
          <p:spPr bwMode="auto">
            <a:xfrm>
              <a:off x="2251" y="2454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8714" name="Line 10"/>
            <p:cNvSpPr>
              <a:spLocks noChangeShapeType="1"/>
            </p:cNvSpPr>
            <p:nvPr/>
          </p:nvSpPr>
          <p:spPr bwMode="auto">
            <a:xfrm>
              <a:off x="2733" y="1981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8715" name="Line 11"/>
            <p:cNvSpPr>
              <a:spLocks noChangeShapeType="1"/>
            </p:cNvSpPr>
            <p:nvPr/>
          </p:nvSpPr>
          <p:spPr bwMode="auto">
            <a:xfrm>
              <a:off x="3215" y="1508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</p:grpSp>
      <p:grpSp>
        <p:nvGrpSpPr>
          <p:cNvPr id="328716" name="Group 12"/>
          <p:cNvGrpSpPr>
            <a:grpSpLocks/>
          </p:cNvGrpSpPr>
          <p:nvPr/>
        </p:nvGrpSpPr>
        <p:grpSpPr bwMode="auto">
          <a:xfrm>
            <a:off x="1806575" y="1293813"/>
            <a:ext cx="4954588" cy="4332287"/>
            <a:chOff x="1138" y="815"/>
            <a:chExt cx="3121" cy="2729"/>
          </a:xfrm>
        </p:grpSpPr>
        <p:sp>
          <p:nvSpPr>
            <p:cNvPr id="328717" name="Line 13"/>
            <p:cNvSpPr>
              <a:spLocks noChangeShapeType="1"/>
            </p:cNvSpPr>
            <p:nvPr/>
          </p:nvSpPr>
          <p:spPr bwMode="auto">
            <a:xfrm flipV="1">
              <a:off x="1138" y="1043"/>
              <a:ext cx="2501" cy="25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8718" name="Text Box 14"/>
            <p:cNvSpPr txBox="1">
              <a:spLocks noChangeArrowheads="1"/>
            </p:cNvSpPr>
            <p:nvPr/>
          </p:nvSpPr>
          <p:spPr bwMode="auto">
            <a:xfrm>
              <a:off x="3697" y="815"/>
              <a:ext cx="56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rgbClr val="000000"/>
                  </a:solidFill>
                  <a:latin typeface="Garamond" pitchFamily="18" charset="0"/>
                </a:rPr>
                <a:t>E=P</a:t>
              </a:r>
            </a:p>
          </p:txBody>
        </p:sp>
      </p:grpSp>
      <p:grpSp>
        <p:nvGrpSpPr>
          <p:cNvPr id="328719" name="Group 15"/>
          <p:cNvGrpSpPr>
            <a:grpSpLocks/>
          </p:cNvGrpSpPr>
          <p:nvPr/>
        </p:nvGrpSpPr>
        <p:grpSpPr bwMode="auto">
          <a:xfrm>
            <a:off x="2571750" y="3246438"/>
            <a:ext cx="4059238" cy="603250"/>
            <a:chOff x="1865" y="2045"/>
            <a:chExt cx="1446" cy="380"/>
          </a:xfrm>
        </p:grpSpPr>
        <p:sp>
          <p:nvSpPr>
            <p:cNvPr id="328720" name="Line 16"/>
            <p:cNvSpPr>
              <a:spLocks noChangeShapeType="1"/>
            </p:cNvSpPr>
            <p:nvPr/>
          </p:nvSpPr>
          <p:spPr bwMode="auto">
            <a:xfrm>
              <a:off x="1865" y="2045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8721" name="Line 17"/>
            <p:cNvSpPr>
              <a:spLocks noChangeShapeType="1"/>
            </p:cNvSpPr>
            <p:nvPr/>
          </p:nvSpPr>
          <p:spPr bwMode="auto">
            <a:xfrm>
              <a:off x="2347" y="2045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8722" name="Line 18"/>
            <p:cNvSpPr>
              <a:spLocks noChangeShapeType="1"/>
            </p:cNvSpPr>
            <p:nvPr/>
          </p:nvSpPr>
          <p:spPr bwMode="auto">
            <a:xfrm>
              <a:off x="2829" y="2045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8723" name="Line 19"/>
            <p:cNvSpPr>
              <a:spLocks noChangeShapeType="1"/>
            </p:cNvSpPr>
            <p:nvPr/>
          </p:nvSpPr>
          <p:spPr bwMode="auto">
            <a:xfrm>
              <a:off x="3311" y="2045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</p:grpSp>
      <p:grpSp>
        <p:nvGrpSpPr>
          <p:cNvPr id="328724" name="Group 20"/>
          <p:cNvGrpSpPr>
            <a:grpSpLocks/>
          </p:cNvGrpSpPr>
          <p:nvPr/>
        </p:nvGrpSpPr>
        <p:grpSpPr bwMode="auto">
          <a:xfrm>
            <a:off x="1817688" y="2862263"/>
            <a:ext cx="6540500" cy="519112"/>
            <a:chOff x="1145" y="1803"/>
            <a:chExt cx="4120" cy="327"/>
          </a:xfrm>
        </p:grpSpPr>
        <p:sp>
          <p:nvSpPr>
            <p:cNvPr id="328725" name="Line 21"/>
            <p:cNvSpPr>
              <a:spLocks noChangeShapeType="1"/>
            </p:cNvSpPr>
            <p:nvPr/>
          </p:nvSpPr>
          <p:spPr bwMode="auto">
            <a:xfrm>
              <a:off x="1145" y="2012"/>
              <a:ext cx="33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8726" name="Text Box 22"/>
            <p:cNvSpPr txBox="1">
              <a:spLocks noChangeArrowheads="1"/>
            </p:cNvSpPr>
            <p:nvPr/>
          </p:nvSpPr>
          <p:spPr bwMode="auto">
            <a:xfrm>
              <a:off x="4485" y="1803"/>
              <a:ext cx="7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000000"/>
                  </a:solidFill>
                  <a:latin typeface="Garamond" pitchFamily="18" charset="0"/>
                </a:rPr>
                <a:t>E=Ep</a:t>
              </a:r>
            </a:p>
          </p:txBody>
        </p:sp>
      </p:grpSp>
      <p:grpSp>
        <p:nvGrpSpPr>
          <p:cNvPr id="328727" name="Group 23"/>
          <p:cNvGrpSpPr>
            <a:grpSpLocks/>
          </p:cNvGrpSpPr>
          <p:nvPr/>
        </p:nvGrpSpPr>
        <p:grpSpPr bwMode="auto">
          <a:xfrm>
            <a:off x="1806575" y="3195638"/>
            <a:ext cx="5046663" cy="2430462"/>
            <a:chOff x="1138" y="2013"/>
            <a:chExt cx="3179" cy="1531"/>
          </a:xfrm>
        </p:grpSpPr>
        <p:sp>
          <p:nvSpPr>
            <p:cNvPr id="328728" name="Freeform 24"/>
            <p:cNvSpPr>
              <a:spLocks/>
            </p:cNvSpPr>
            <p:nvPr/>
          </p:nvSpPr>
          <p:spPr bwMode="auto">
            <a:xfrm>
              <a:off x="1138" y="2013"/>
              <a:ext cx="3179" cy="1531"/>
            </a:xfrm>
            <a:custGeom>
              <a:avLst/>
              <a:gdLst/>
              <a:ahLst/>
              <a:cxnLst>
                <a:cxn ang="0">
                  <a:pos x="0" y="1531"/>
                </a:cxn>
                <a:cxn ang="0">
                  <a:pos x="1532" y="0"/>
                </a:cxn>
                <a:cxn ang="0">
                  <a:pos x="3179" y="6"/>
                </a:cxn>
                <a:cxn ang="0">
                  <a:pos x="3179" y="1531"/>
                </a:cxn>
              </a:cxnLst>
              <a:rect l="0" t="0" r="r" b="b"/>
              <a:pathLst>
                <a:path w="3179" h="1531">
                  <a:moveTo>
                    <a:pt x="0" y="1531"/>
                  </a:moveTo>
                  <a:lnTo>
                    <a:pt x="1532" y="0"/>
                  </a:lnTo>
                  <a:lnTo>
                    <a:pt x="3179" y="6"/>
                  </a:lnTo>
                  <a:lnTo>
                    <a:pt x="3179" y="1531"/>
                  </a:lnTo>
                </a:path>
              </a:pathLst>
            </a:custGeom>
            <a:solidFill>
              <a:schemeClr val="hlink"/>
            </a:solidFill>
            <a:ln w="9525" cap="flat" cmpd="sng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grpSp>
          <p:nvGrpSpPr>
            <p:cNvPr id="328729" name="Group 25"/>
            <p:cNvGrpSpPr>
              <a:grpSpLocks/>
            </p:cNvGrpSpPr>
            <p:nvPr/>
          </p:nvGrpSpPr>
          <p:grpSpPr bwMode="auto">
            <a:xfrm>
              <a:off x="1886" y="2040"/>
              <a:ext cx="2295" cy="1140"/>
              <a:chOff x="1886" y="2040"/>
              <a:chExt cx="2295" cy="1140"/>
            </a:xfrm>
          </p:grpSpPr>
          <p:sp>
            <p:nvSpPr>
              <p:cNvPr id="328730" name="Line 26"/>
              <p:cNvSpPr>
                <a:spLocks noChangeShapeType="1"/>
              </p:cNvSpPr>
              <p:nvPr/>
            </p:nvSpPr>
            <p:spPr bwMode="auto">
              <a:xfrm>
                <a:off x="4181" y="2053"/>
                <a:ext cx="0" cy="3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</p:spPr>
            <p:txBody>
              <a:bodyPr/>
              <a:lstStyle/>
              <a:p>
                <a:endParaRPr lang="en-US" sz="2800">
                  <a:solidFill>
                    <a:srgbClr val="000000"/>
                  </a:solidFill>
                  <a:latin typeface="Garamond" pitchFamily="18" charset="0"/>
                </a:endParaRPr>
              </a:p>
            </p:txBody>
          </p:sp>
          <p:sp>
            <p:nvSpPr>
              <p:cNvPr id="328731" name="Line 27"/>
              <p:cNvSpPr>
                <a:spLocks noChangeShapeType="1"/>
              </p:cNvSpPr>
              <p:nvPr/>
            </p:nvSpPr>
            <p:spPr bwMode="auto">
              <a:xfrm>
                <a:off x="3321" y="2040"/>
                <a:ext cx="0" cy="3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</p:spPr>
            <p:txBody>
              <a:bodyPr/>
              <a:lstStyle/>
              <a:p>
                <a:endParaRPr lang="en-US" sz="2800">
                  <a:solidFill>
                    <a:srgbClr val="000000"/>
                  </a:solidFill>
                  <a:latin typeface="Garamond" pitchFamily="18" charset="0"/>
                </a:endParaRPr>
              </a:p>
            </p:txBody>
          </p:sp>
          <p:sp>
            <p:nvSpPr>
              <p:cNvPr id="328732" name="Line 28"/>
              <p:cNvSpPr>
                <a:spLocks noChangeShapeType="1"/>
              </p:cNvSpPr>
              <p:nvPr/>
            </p:nvSpPr>
            <p:spPr bwMode="auto">
              <a:xfrm>
                <a:off x="2414" y="2305"/>
                <a:ext cx="0" cy="3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</p:spPr>
            <p:txBody>
              <a:bodyPr/>
              <a:lstStyle/>
              <a:p>
                <a:endParaRPr lang="en-US" sz="2800">
                  <a:solidFill>
                    <a:srgbClr val="000000"/>
                  </a:solidFill>
                  <a:latin typeface="Garamond" pitchFamily="18" charset="0"/>
                </a:endParaRPr>
              </a:p>
            </p:txBody>
          </p:sp>
          <p:sp>
            <p:nvSpPr>
              <p:cNvPr id="328733" name="Line 29"/>
              <p:cNvSpPr>
                <a:spLocks noChangeShapeType="1"/>
              </p:cNvSpPr>
              <p:nvPr/>
            </p:nvSpPr>
            <p:spPr bwMode="auto">
              <a:xfrm>
                <a:off x="1886" y="2834"/>
                <a:ext cx="0" cy="3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</p:spPr>
            <p:txBody>
              <a:bodyPr/>
              <a:lstStyle/>
              <a:p>
                <a:endParaRPr lang="en-US" sz="2800">
                  <a:solidFill>
                    <a:srgbClr val="000000"/>
                  </a:solidFill>
                  <a:latin typeface="Garamond" pitchFamily="18" charset="0"/>
                </a:endParaRPr>
              </a:p>
            </p:txBody>
          </p:sp>
        </p:grpSp>
      </p:grpSp>
      <p:grpSp>
        <p:nvGrpSpPr>
          <p:cNvPr id="328734" name="Group 30"/>
          <p:cNvGrpSpPr>
            <a:grpSpLocks/>
          </p:cNvGrpSpPr>
          <p:nvPr/>
        </p:nvGrpSpPr>
        <p:grpSpPr bwMode="auto">
          <a:xfrm>
            <a:off x="1817688" y="2674938"/>
            <a:ext cx="5272087" cy="2951162"/>
            <a:chOff x="1145" y="1685"/>
            <a:chExt cx="3321" cy="1859"/>
          </a:xfrm>
        </p:grpSpPr>
        <p:sp>
          <p:nvSpPr>
            <p:cNvPr id="328735" name="Freeform 31"/>
            <p:cNvSpPr>
              <a:spLocks/>
            </p:cNvSpPr>
            <p:nvPr/>
          </p:nvSpPr>
          <p:spPr bwMode="auto">
            <a:xfrm>
              <a:off x="1145" y="2148"/>
              <a:ext cx="3321" cy="1396"/>
            </a:xfrm>
            <a:custGeom>
              <a:avLst/>
              <a:gdLst/>
              <a:ahLst/>
              <a:cxnLst>
                <a:cxn ang="0">
                  <a:pos x="0" y="1396"/>
                </a:cxn>
                <a:cxn ang="0">
                  <a:pos x="441" y="1037"/>
                </a:cxn>
                <a:cxn ang="0">
                  <a:pos x="827" y="752"/>
                </a:cxn>
                <a:cxn ang="0">
                  <a:pos x="1525" y="353"/>
                </a:cxn>
                <a:cxn ang="0">
                  <a:pos x="2236" y="136"/>
                </a:cxn>
                <a:cxn ang="0">
                  <a:pos x="3321" y="0"/>
                </a:cxn>
              </a:cxnLst>
              <a:rect l="0" t="0" r="r" b="b"/>
              <a:pathLst>
                <a:path w="3321" h="1396">
                  <a:moveTo>
                    <a:pt x="0" y="1396"/>
                  </a:moveTo>
                  <a:cubicBezTo>
                    <a:pt x="74" y="1336"/>
                    <a:pt x="303" y="1144"/>
                    <a:pt x="441" y="1037"/>
                  </a:cubicBezTo>
                  <a:cubicBezTo>
                    <a:pt x="579" y="930"/>
                    <a:pt x="646" y="866"/>
                    <a:pt x="827" y="752"/>
                  </a:cubicBezTo>
                  <a:cubicBezTo>
                    <a:pt x="1008" y="638"/>
                    <a:pt x="1290" y="456"/>
                    <a:pt x="1525" y="353"/>
                  </a:cubicBezTo>
                  <a:cubicBezTo>
                    <a:pt x="1760" y="250"/>
                    <a:pt x="1937" y="195"/>
                    <a:pt x="2236" y="136"/>
                  </a:cubicBezTo>
                  <a:cubicBezTo>
                    <a:pt x="2535" y="77"/>
                    <a:pt x="3095" y="28"/>
                    <a:pt x="3321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8736" name="Line 32"/>
            <p:cNvSpPr>
              <a:spLocks noChangeShapeType="1"/>
            </p:cNvSpPr>
            <p:nvPr/>
          </p:nvSpPr>
          <p:spPr bwMode="auto">
            <a:xfrm>
              <a:off x="3002" y="2392"/>
              <a:ext cx="0" cy="1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8737" name="Line 33"/>
            <p:cNvSpPr>
              <a:spLocks noChangeShapeType="1"/>
            </p:cNvSpPr>
            <p:nvPr/>
          </p:nvSpPr>
          <p:spPr bwMode="auto">
            <a:xfrm>
              <a:off x="3003" y="1709"/>
              <a:ext cx="0" cy="6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8738" name="Text Box 34"/>
            <p:cNvSpPr txBox="1">
              <a:spLocks noChangeArrowheads="1"/>
            </p:cNvSpPr>
            <p:nvPr/>
          </p:nvSpPr>
          <p:spPr bwMode="auto">
            <a:xfrm>
              <a:off x="3073" y="2821"/>
              <a:ext cx="27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rgbClr val="000000"/>
                  </a:solidFill>
                  <a:latin typeface="Garamond" pitchFamily="18" charset="0"/>
                </a:rPr>
                <a:t>E</a:t>
              </a:r>
            </a:p>
          </p:txBody>
        </p:sp>
        <p:sp>
          <p:nvSpPr>
            <p:cNvPr id="328739" name="Text Box 35"/>
            <p:cNvSpPr txBox="1">
              <a:spLocks noChangeArrowheads="1"/>
            </p:cNvSpPr>
            <p:nvPr/>
          </p:nvSpPr>
          <p:spPr bwMode="auto">
            <a:xfrm>
              <a:off x="3013" y="1685"/>
              <a:ext cx="29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rgbClr val="000000"/>
                  </a:solidFill>
                  <a:latin typeface="Garamond" pitchFamily="18" charset="0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04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Line 2"/>
          <p:cNvSpPr>
            <a:spLocks noChangeShapeType="1"/>
          </p:cNvSpPr>
          <p:nvPr/>
        </p:nvSpPr>
        <p:spPr bwMode="auto">
          <a:xfrm>
            <a:off x="1797050" y="5632450"/>
            <a:ext cx="5153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sp>
        <p:nvSpPr>
          <p:cNvPr id="329731" name="Line 3"/>
          <p:cNvSpPr>
            <a:spLocks noChangeShapeType="1"/>
          </p:cNvSpPr>
          <p:nvPr/>
        </p:nvSpPr>
        <p:spPr bwMode="auto">
          <a:xfrm flipV="1">
            <a:off x="1806575" y="1533525"/>
            <a:ext cx="0" cy="409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sp>
        <p:nvSpPr>
          <p:cNvPr id="329732" name="Text Box 4"/>
          <p:cNvSpPr txBox="1">
            <a:spLocks noChangeArrowheads="1"/>
          </p:cNvSpPr>
          <p:nvPr/>
        </p:nvSpPr>
        <p:spPr bwMode="auto">
          <a:xfrm>
            <a:off x="6265863" y="5627688"/>
            <a:ext cx="465137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Garamond" pitchFamily="18" charset="0"/>
              </a:rPr>
              <a:t>P</a:t>
            </a:r>
          </a:p>
        </p:txBody>
      </p:sp>
      <p:sp>
        <p:nvSpPr>
          <p:cNvPr id="329733" name="Rectangle 5"/>
          <p:cNvSpPr>
            <a:spLocks noGrp="1" noChangeArrowheads="1"/>
          </p:cNvSpPr>
          <p:nvPr>
            <p:ph type="title"/>
          </p:nvPr>
        </p:nvSpPr>
        <p:spPr>
          <a:xfrm>
            <a:off x="696913" y="169863"/>
            <a:ext cx="7772400" cy="874712"/>
          </a:xfrm>
        </p:spPr>
        <p:txBody>
          <a:bodyPr/>
          <a:lstStyle/>
          <a:p>
            <a:r>
              <a:rPr lang="en-US"/>
              <a:t>P=Q+E</a:t>
            </a:r>
          </a:p>
        </p:txBody>
      </p:sp>
      <p:sp>
        <p:nvSpPr>
          <p:cNvPr id="329734" name="Text Box 6"/>
          <p:cNvSpPr txBox="1">
            <a:spLocks noChangeArrowheads="1"/>
          </p:cNvSpPr>
          <p:nvPr/>
        </p:nvSpPr>
        <p:spPr bwMode="auto">
          <a:xfrm>
            <a:off x="1179513" y="1597025"/>
            <a:ext cx="508000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Garamond" pitchFamily="18" charset="0"/>
              </a:rPr>
              <a:t>E</a:t>
            </a:r>
          </a:p>
        </p:txBody>
      </p:sp>
      <p:grpSp>
        <p:nvGrpSpPr>
          <p:cNvPr id="329735" name="Group 7"/>
          <p:cNvGrpSpPr>
            <a:grpSpLocks/>
          </p:cNvGrpSpPr>
          <p:nvPr/>
        </p:nvGrpSpPr>
        <p:grpSpPr bwMode="auto">
          <a:xfrm>
            <a:off x="1806575" y="1293813"/>
            <a:ext cx="4954588" cy="4332287"/>
            <a:chOff x="1138" y="815"/>
            <a:chExt cx="3121" cy="2729"/>
          </a:xfrm>
        </p:grpSpPr>
        <p:sp>
          <p:nvSpPr>
            <p:cNvPr id="329736" name="Line 8"/>
            <p:cNvSpPr>
              <a:spLocks noChangeShapeType="1"/>
            </p:cNvSpPr>
            <p:nvPr/>
          </p:nvSpPr>
          <p:spPr bwMode="auto">
            <a:xfrm flipV="1">
              <a:off x="1138" y="1043"/>
              <a:ext cx="2501" cy="25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9737" name="Text Box 9"/>
            <p:cNvSpPr txBox="1">
              <a:spLocks noChangeArrowheads="1"/>
            </p:cNvSpPr>
            <p:nvPr/>
          </p:nvSpPr>
          <p:spPr bwMode="auto">
            <a:xfrm>
              <a:off x="3697" y="815"/>
              <a:ext cx="56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rgbClr val="000000"/>
                  </a:solidFill>
                  <a:latin typeface="Garamond" pitchFamily="18" charset="0"/>
                </a:rPr>
                <a:t>E=P</a:t>
              </a:r>
            </a:p>
          </p:txBody>
        </p:sp>
      </p:grpSp>
      <p:grpSp>
        <p:nvGrpSpPr>
          <p:cNvPr id="329738" name="Group 10"/>
          <p:cNvGrpSpPr>
            <a:grpSpLocks/>
          </p:cNvGrpSpPr>
          <p:nvPr/>
        </p:nvGrpSpPr>
        <p:grpSpPr bwMode="auto">
          <a:xfrm>
            <a:off x="1817688" y="2862263"/>
            <a:ext cx="6540500" cy="519112"/>
            <a:chOff x="1145" y="1803"/>
            <a:chExt cx="4120" cy="327"/>
          </a:xfrm>
        </p:grpSpPr>
        <p:sp>
          <p:nvSpPr>
            <p:cNvPr id="329739" name="Line 11"/>
            <p:cNvSpPr>
              <a:spLocks noChangeShapeType="1"/>
            </p:cNvSpPr>
            <p:nvPr/>
          </p:nvSpPr>
          <p:spPr bwMode="auto">
            <a:xfrm>
              <a:off x="1145" y="2012"/>
              <a:ext cx="33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  <p:sp>
          <p:nvSpPr>
            <p:cNvPr id="329740" name="Text Box 12"/>
            <p:cNvSpPr txBox="1">
              <a:spLocks noChangeArrowheads="1"/>
            </p:cNvSpPr>
            <p:nvPr/>
          </p:nvSpPr>
          <p:spPr bwMode="auto">
            <a:xfrm>
              <a:off x="4485" y="1803"/>
              <a:ext cx="7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000000"/>
                  </a:solidFill>
                  <a:latin typeface="Garamond" pitchFamily="18" charset="0"/>
                </a:rPr>
                <a:t>E=Ep</a:t>
              </a:r>
            </a:p>
          </p:txBody>
        </p:sp>
      </p:grpSp>
      <p:sp>
        <p:nvSpPr>
          <p:cNvPr id="329741" name="Freeform 13"/>
          <p:cNvSpPr>
            <a:spLocks/>
          </p:cNvSpPr>
          <p:nvPr/>
        </p:nvSpPr>
        <p:spPr bwMode="auto">
          <a:xfrm>
            <a:off x="1817688" y="3409950"/>
            <a:ext cx="5272087" cy="2216150"/>
          </a:xfrm>
          <a:custGeom>
            <a:avLst/>
            <a:gdLst/>
            <a:ahLst/>
            <a:cxnLst>
              <a:cxn ang="0">
                <a:pos x="0" y="1396"/>
              </a:cxn>
              <a:cxn ang="0">
                <a:pos x="441" y="1037"/>
              </a:cxn>
              <a:cxn ang="0">
                <a:pos x="827" y="752"/>
              </a:cxn>
              <a:cxn ang="0">
                <a:pos x="1525" y="353"/>
              </a:cxn>
              <a:cxn ang="0">
                <a:pos x="2236" y="136"/>
              </a:cxn>
              <a:cxn ang="0">
                <a:pos x="3321" y="0"/>
              </a:cxn>
            </a:cxnLst>
            <a:rect l="0" t="0" r="r" b="b"/>
            <a:pathLst>
              <a:path w="3321" h="1396">
                <a:moveTo>
                  <a:pt x="0" y="1396"/>
                </a:moveTo>
                <a:cubicBezTo>
                  <a:pt x="74" y="1336"/>
                  <a:pt x="303" y="1144"/>
                  <a:pt x="441" y="1037"/>
                </a:cubicBezTo>
                <a:cubicBezTo>
                  <a:pt x="579" y="930"/>
                  <a:pt x="646" y="866"/>
                  <a:pt x="827" y="752"/>
                </a:cubicBezTo>
                <a:cubicBezTo>
                  <a:pt x="1008" y="638"/>
                  <a:pt x="1290" y="456"/>
                  <a:pt x="1525" y="353"/>
                </a:cubicBezTo>
                <a:cubicBezTo>
                  <a:pt x="1760" y="250"/>
                  <a:pt x="1937" y="195"/>
                  <a:pt x="2236" y="136"/>
                </a:cubicBezTo>
                <a:cubicBezTo>
                  <a:pt x="2535" y="77"/>
                  <a:pt x="3095" y="28"/>
                  <a:pt x="3321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sp>
        <p:nvSpPr>
          <p:cNvPr id="329742" name="Line 14"/>
          <p:cNvSpPr>
            <a:spLocks noChangeShapeType="1"/>
          </p:cNvSpPr>
          <p:nvPr/>
        </p:nvSpPr>
        <p:spPr bwMode="auto">
          <a:xfrm>
            <a:off x="4765675" y="3797300"/>
            <a:ext cx="0" cy="1817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sp>
        <p:nvSpPr>
          <p:cNvPr id="329743" name="Line 15"/>
          <p:cNvSpPr>
            <a:spLocks noChangeShapeType="1"/>
          </p:cNvSpPr>
          <p:nvPr/>
        </p:nvSpPr>
        <p:spPr bwMode="auto">
          <a:xfrm>
            <a:off x="4767263" y="2713038"/>
            <a:ext cx="0" cy="1000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sp>
        <p:nvSpPr>
          <p:cNvPr id="329744" name="Text Box 16"/>
          <p:cNvSpPr txBox="1">
            <a:spLocks noChangeArrowheads="1"/>
          </p:cNvSpPr>
          <p:nvPr/>
        </p:nvSpPr>
        <p:spPr bwMode="auto">
          <a:xfrm>
            <a:off x="4878388" y="4478338"/>
            <a:ext cx="436562" cy="51911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Garamond" pitchFamily="18" charset="0"/>
              </a:rPr>
              <a:t>E</a:t>
            </a:r>
          </a:p>
        </p:txBody>
      </p:sp>
      <p:sp>
        <p:nvSpPr>
          <p:cNvPr id="329745" name="Text Box 17"/>
          <p:cNvSpPr txBox="1">
            <a:spLocks noChangeArrowheads="1"/>
          </p:cNvSpPr>
          <p:nvPr/>
        </p:nvSpPr>
        <p:spPr bwMode="auto">
          <a:xfrm>
            <a:off x="4783138" y="2674938"/>
            <a:ext cx="465137" cy="51911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Garamond" pitchFamily="18" charset="0"/>
              </a:rPr>
              <a:t>Q</a:t>
            </a:r>
          </a:p>
        </p:txBody>
      </p:sp>
      <p:sp>
        <p:nvSpPr>
          <p:cNvPr id="329746" name="Line 18"/>
          <p:cNvSpPr>
            <a:spLocks noChangeShapeType="1"/>
          </p:cNvSpPr>
          <p:nvPr/>
        </p:nvSpPr>
        <p:spPr bwMode="auto">
          <a:xfrm flipH="1" flipV="1">
            <a:off x="2087563" y="5518150"/>
            <a:ext cx="514350" cy="6254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sp>
        <p:nvSpPr>
          <p:cNvPr id="329747" name="Line 19"/>
          <p:cNvSpPr>
            <a:spLocks noChangeShapeType="1"/>
          </p:cNvSpPr>
          <p:nvPr/>
        </p:nvSpPr>
        <p:spPr bwMode="auto">
          <a:xfrm flipH="1" flipV="1">
            <a:off x="6853238" y="3325813"/>
            <a:ext cx="342900" cy="58261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 sz="2800">
              <a:solidFill>
                <a:srgbClr val="000000"/>
              </a:solidFill>
              <a:latin typeface="Garamond" pitchFamily="18" charset="0"/>
            </a:endParaRPr>
          </a:p>
        </p:txBody>
      </p:sp>
      <p:grpSp>
        <p:nvGrpSpPr>
          <p:cNvPr id="329748" name="Group 20"/>
          <p:cNvGrpSpPr>
            <a:grpSpLocks/>
          </p:cNvGrpSpPr>
          <p:nvPr/>
        </p:nvGrpSpPr>
        <p:grpSpPr bwMode="auto">
          <a:xfrm>
            <a:off x="2538413" y="5994400"/>
            <a:ext cx="2046287" cy="519113"/>
            <a:chOff x="1599" y="3776"/>
            <a:chExt cx="1289" cy="327"/>
          </a:xfrm>
        </p:grpSpPr>
        <p:sp>
          <p:nvSpPr>
            <p:cNvPr id="329749" name="Text Box 21"/>
            <p:cNvSpPr txBox="1">
              <a:spLocks noChangeArrowheads="1"/>
            </p:cNvSpPr>
            <p:nvPr/>
          </p:nvSpPr>
          <p:spPr bwMode="auto">
            <a:xfrm>
              <a:off x="1599" y="3776"/>
              <a:ext cx="128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FF3300"/>
                  </a:solidFill>
                  <a:latin typeface="Garamond" pitchFamily="18" charset="0"/>
                </a:rPr>
                <a:t>W=Q/P   0</a:t>
              </a:r>
            </a:p>
          </p:txBody>
        </p:sp>
        <p:sp>
          <p:nvSpPr>
            <p:cNvPr id="329750" name="Line 22"/>
            <p:cNvSpPr>
              <a:spLocks noChangeShapeType="1"/>
            </p:cNvSpPr>
            <p:nvPr/>
          </p:nvSpPr>
          <p:spPr bwMode="auto">
            <a:xfrm>
              <a:off x="2460" y="3951"/>
              <a:ext cx="135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</p:grpSp>
      <p:grpSp>
        <p:nvGrpSpPr>
          <p:cNvPr id="329751" name="Group 23"/>
          <p:cNvGrpSpPr>
            <a:grpSpLocks/>
          </p:cNvGrpSpPr>
          <p:nvPr/>
        </p:nvGrpSpPr>
        <p:grpSpPr bwMode="auto">
          <a:xfrm>
            <a:off x="7097713" y="3798888"/>
            <a:ext cx="2046287" cy="519112"/>
            <a:chOff x="4471" y="2393"/>
            <a:chExt cx="1289" cy="327"/>
          </a:xfrm>
        </p:grpSpPr>
        <p:sp>
          <p:nvSpPr>
            <p:cNvPr id="329752" name="Text Box 24"/>
            <p:cNvSpPr txBox="1">
              <a:spLocks noChangeArrowheads="1"/>
            </p:cNvSpPr>
            <p:nvPr/>
          </p:nvSpPr>
          <p:spPr bwMode="auto">
            <a:xfrm>
              <a:off x="4471" y="2393"/>
              <a:ext cx="128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FF3300"/>
                  </a:solidFill>
                  <a:latin typeface="Garamond" pitchFamily="18" charset="0"/>
                </a:rPr>
                <a:t>W=Q/P   1</a:t>
              </a:r>
            </a:p>
          </p:txBody>
        </p:sp>
        <p:sp>
          <p:nvSpPr>
            <p:cNvPr id="329753" name="Line 25"/>
            <p:cNvSpPr>
              <a:spLocks noChangeShapeType="1"/>
            </p:cNvSpPr>
            <p:nvPr/>
          </p:nvSpPr>
          <p:spPr bwMode="auto">
            <a:xfrm>
              <a:off x="5327" y="2556"/>
              <a:ext cx="135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 sz="2800">
                <a:solidFill>
                  <a:srgbClr val="000000"/>
                </a:solidFill>
                <a:latin typeface="Garamon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28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730500" y="3417888"/>
            <a:ext cx="3430588" cy="509587"/>
            <a:chOff x="1865" y="2045"/>
            <a:chExt cx="1446" cy="380"/>
          </a:xfrm>
        </p:grpSpPr>
        <p:sp>
          <p:nvSpPr>
            <p:cNvPr id="23568" name="Line 16"/>
            <p:cNvSpPr>
              <a:spLocks noChangeShapeType="1"/>
            </p:cNvSpPr>
            <p:nvPr/>
          </p:nvSpPr>
          <p:spPr bwMode="auto">
            <a:xfrm>
              <a:off x="1865" y="2045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69" name="Line 17"/>
            <p:cNvSpPr>
              <a:spLocks noChangeShapeType="1"/>
            </p:cNvSpPr>
            <p:nvPr/>
          </p:nvSpPr>
          <p:spPr bwMode="auto">
            <a:xfrm>
              <a:off x="2347" y="2045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70" name="Line 18"/>
            <p:cNvSpPr>
              <a:spLocks noChangeShapeType="1"/>
            </p:cNvSpPr>
            <p:nvPr/>
          </p:nvSpPr>
          <p:spPr bwMode="auto">
            <a:xfrm>
              <a:off x="2829" y="2045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71" name="Line 19"/>
            <p:cNvSpPr>
              <a:spLocks noChangeShapeType="1"/>
            </p:cNvSpPr>
            <p:nvPr/>
          </p:nvSpPr>
          <p:spPr bwMode="auto">
            <a:xfrm>
              <a:off x="3311" y="2045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895600" y="2743200"/>
            <a:ext cx="1939925" cy="2413000"/>
            <a:chOff x="1769" y="1508"/>
            <a:chExt cx="1446" cy="1799"/>
          </a:xfrm>
        </p:grpSpPr>
        <p:sp>
          <p:nvSpPr>
            <p:cNvPr id="23560" name="Line 8"/>
            <p:cNvSpPr>
              <a:spLocks noChangeShapeType="1"/>
            </p:cNvSpPr>
            <p:nvPr/>
          </p:nvSpPr>
          <p:spPr bwMode="auto">
            <a:xfrm>
              <a:off x="1769" y="2927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61" name="Line 9"/>
            <p:cNvSpPr>
              <a:spLocks noChangeShapeType="1"/>
            </p:cNvSpPr>
            <p:nvPr/>
          </p:nvSpPr>
          <p:spPr bwMode="auto">
            <a:xfrm>
              <a:off x="2251" y="2454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62" name="Line 10"/>
            <p:cNvSpPr>
              <a:spLocks noChangeShapeType="1"/>
            </p:cNvSpPr>
            <p:nvPr/>
          </p:nvSpPr>
          <p:spPr bwMode="auto">
            <a:xfrm>
              <a:off x="2733" y="1981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63" name="Line 11"/>
            <p:cNvSpPr>
              <a:spLocks noChangeShapeType="1"/>
            </p:cNvSpPr>
            <p:nvPr/>
          </p:nvSpPr>
          <p:spPr bwMode="auto">
            <a:xfrm>
              <a:off x="3215" y="1508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23576" name="Freeform 24"/>
          <p:cNvSpPr>
            <a:spLocks/>
          </p:cNvSpPr>
          <p:nvPr/>
        </p:nvSpPr>
        <p:spPr bwMode="auto">
          <a:xfrm>
            <a:off x="2084388" y="3375025"/>
            <a:ext cx="4264025" cy="2054225"/>
          </a:xfrm>
          <a:custGeom>
            <a:avLst/>
            <a:gdLst/>
            <a:ahLst/>
            <a:cxnLst>
              <a:cxn ang="0">
                <a:pos x="0" y="1531"/>
              </a:cxn>
              <a:cxn ang="0">
                <a:pos x="1532" y="0"/>
              </a:cxn>
              <a:cxn ang="0">
                <a:pos x="3179" y="6"/>
              </a:cxn>
              <a:cxn ang="0">
                <a:pos x="3179" y="1531"/>
              </a:cxn>
            </a:cxnLst>
            <a:rect l="0" t="0" r="r" b="b"/>
            <a:pathLst>
              <a:path w="3179" h="1531">
                <a:moveTo>
                  <a:pt x="0" y="1531"/>
                </a:moveTo>
                <a:lnTo>
                  <a:pt x="1532" y="0"/>
                </a:lnTo>
                <a:lnTo>
                  <a:pt x="3179" y="6"/>
                </a:lnTo>
                <a:lnTo>
                  <a:pt x="3179" y="1531"/>
                </a:lnTo>
              </a:path>
            </a:pathLst>
          </a:custGeom>
          <a:solidFill>
            <a:schemeClr val="hlink"/>
          </a:solidFill>
          <a:ln w="9525" cap="flat" cmpd="sng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2057400" y="5446706"/>
            <a:ext cx="4968875" cy="744536"/>
            <a:chOff x="1296" y="3431"/>
            <a:chExt cx="3130" cy="469"/>
          </a:xfrm>
        </p:grpSpPr>
        <p:sp>
          <p:nvSpPr>
            <p:cNvPr id="23594" name="Text Box 42"/>
            <p:cNvSpPr txBox="1">
              <a:spLocks noChangeArrowheads="1"/>
            </p:cNvSpPr>
            <p:nvPr/>
          </p:nvSpPr>
          <p:spPr bwMode="auto">
            <a:xfrm>
              <a:off x="1430" y="3431"/>
              <a:ext cx="67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solidFill>
                    <a:srgbClr val="000000"/>
                  </a:solidFill>
                  <a:latin typeface="Arial" charset="0"/>
                  <a:cs typeface="Arial" charset="0"/>
                </a:rPr>
                <a:t>Humid</a:t>
              </a:r>
            </a:p>
          </p:txBody>
        </p:sp>
        <p:sp>
          <p:nvSpPr>
            <p:cNvPr id="23595" name="Text Box 43"/>
            <p:cNvSpPr txBox="1">
              <a:spLocks noChangeArrowheads="1"/>
            </p:cNvSpPr>
            <p:nvPr/>
          </p:nvSpPr>
          <p:spPr bwMode="auto">
            <a:xfrm>
              <a:off x="3216" y="3456"/>
              <a:ext cx="46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solidFill>
                    <a:srgbClr val="000000"/>
                  </a:solidFill>
                  <a:latin typeface="Arial" charset="0"/>
                  <a:cs typeface="Arial" charset="0"/>
                </a:rPr>
                <a:t>Arid</a:t>
              </a:r>
            </a:p>
          </p:txBody>
        </p:sp>
        <p:sp>
          <p:nvSpPr>
            <p:cNvPr id="23596" name="Text Box 44"/>
            <p:cNvSpPr txBox="1">
              <a:spLocks noChangeArrowheads="1"/>
            </p:cNvSpPr>
            <p:nvPr/>
          </p:nvSpPr>
          <p:spPr bwMode="auto">
            <a:xfrm>
              <a:off x="1296" y="3600"/>
              <a:ext cx="141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solidFill>
                    <a:srgbClr val="000000"/>
                  </a:solidFill>
                  <a:latin typeface="Arial" charset="0"/>
                  <a:cs typeface="Arial" charset="0"/>
                </a:rPr>
                <a:t>Energy Limited</a:t>
              </a:r>
            </a:p>
          </p:txBody>
        </p:sp>
        <p:sp>
          <p:nvSpPr>
            <p:cNvPr id="23597" name="Text Box 45"/>
            <p:cNvSpPr txBox="1">
              <a:spLocks noChangeArrowheads="1"/>
            </p:cNvSpPr>
            <p:nvPr/>
          </p:nvSpPr>
          <p:spPr bwMode="auto">
            <a:xfrm>
              <a:off x="3120" y="3609"/>
              <a:ext cx="130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solidFill>
                    <a:srgbClr val="000000"/>
                  </a:solidFill>
                  <a:latin typeface="Arial" charset="0"/>
                  <a:cs typeface="Arial" charset="0"/>
                </a:rPr>
                <a:t>Water Limited</a:t>
              </a: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3087688" y="3411538"/>
            <a:ext cx="3078162" cy="1528763"/>
            <a:chOff x="1886" y="2040"/>
            <a:chExt cx="2295" cy="1140"/>
          </a:xfrm>
        </p:grpSpPr>
        <p:sp>
          <p:nvSpPr>
            <p:cNvPr id="23578" name="Line 26"/>
            <p:cNvSpPr>
              <a:spLocks noChangeShapeType="1"/>
            </p:cNvSpPr>
            <p:nvPr/>
          </p:nvSpPr>
          <p:spPr bwMode="auto">
            <a:xfrm>
              <a:off x="4181" y="2053"/>
              <a:ext cx="0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79" name="Line 27"/>
            <p:cNvSpPr>
              <a:spLocks noChangeShapeType="1"/>
            </p:cNvSpPr>
            <p:nvPr/>
          </p:nvSpPr>
          <p:spPr bwMode="auto">
            <a:xfrm>
              <a:off x="3321" y="2040"/>
              <a:ext cx="0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80" name="Line 28"/>
            <p:cNvSpPr>
              <a:spLocks noChangeShapeType="1"/>
            </p:cNvSpPr>
            <p:nvPr/>
          </p:nvSpPr>
          <p:spPr bwMode="auto">
            <a:xfrm>
              <a:off x="2414" y="2305"/>
              <a:ext cx="0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81" name="Line 29"/>
            <p:cNvSpPr>
              <a:spLocks noChangeShapeType="1"/>
            </p:cNvSpPr>
            <p:nvPr/>
          </p:nvSpPr>
          <p:spPr bwMode="auto">
            <a:xfrm>
              <a:off x="1886" y="2834"/>
              <a:ext cx="0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23604" name="Line 52"/>
          <p:cNvSpPr>
            <a:spLocks noChangeShapeType="1"/>
          </p:cNvSpPr>
          <p:nvPr/>
        </p:nvSpPr>
        <p:spPr bwMode="auto">
          <a:xfrm>
            <a:off x="4133850" y="2286000"/>
            <a:ext cx="0" cy="3124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6553200" y="5435600"/>
            <a:ext cx="1074333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Ep</a:t>
            </a:r>
            <a:r>
              <a:rPr lang="en-US" sz="3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/P</a:t>
            </a:r>
            <a:endParaRPr lang="en-US" sz="32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8991600" cy="1066800"/>
          </a:xfrm>
        </p:spPr>
        <p:txBody>
          <a:bodyPr/>
          <a:lstStyle/>
          <a:p>
            <a:r>
              <a:rPr lang="en-US" sz="3200" dirty="0" smtClean="0">
                <a:latin typeface="Arial" charset="0"/>
              </a:rPr>
              <a:t>Rearranged with Aridity Index axes</a:t>
            </a:r>
            <a:endParaRPr lang="en-US" sz="3200" dirty="0">
              <a:latin typeface="Arial" charset="0"/>
            </a:endParaRPr>
          </a:p>
        </p:txBody>
      </p:sp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2076450" y="5434013"/>
            <a:ext cx="43545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 flipV="1">
            <a:off x="2084388" y="1971675"/>
            <a:ext cx="0" cy="3462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524000" y="1473200"/>
            <a:ext cx="839788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000000"/>
                </a:solidFill>
                <a:latin typeface="Arial" charset="0"/>
                <a:cs typeface="Arial" charset="0"/>
              </a:rPr>
              <a:t>E/P</a:t>
            </a:r>
          </a:p>
        </p:txBody>
      </p:sp>
      <p:sp>
        <p:nvSpPr>
          <p:cNvPr id="23589" name="Text Box 37"/>
          <p:cNvSpPr txBox="1">
            <a:spLocks noChangeArrowheads="1"/>
          </p:cNvSpPr>
          <p:nvPr/>
        </p:nvSpPr>
        <p:spPr bwMode="auto">
          <a:xfrm rot="16200000">
            <a:off x="-512304" y="3322965"/>
            <a:ext cx="3483646" cy="52322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Evaporative Fraction</a:t>
            </a:r>
          </a:p>
        </p:txBody>
      </p:sp>
      <p:sp>
        <p:nvSpPr>
          <p:cNvPr id="23590" name="Text Box 38"/>
          <p:cNvSpPr txBox="1">
            <a:spLocks noChangeArrowheads="1"/>
          </p:cNvSpPr>
          <p:nvPr/>
        </p:nvSpPr>
        <p:spPr bwMode="auto">
          <a:xfrm>
            <a:off x="1560163" y="6172200"/>
            <a:ext cx="5755037" cy="52322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Dryness (Available Energy /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Precip</a:t>
            </a:r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</a:p>
        </p:txBody>
      </p:sp>
      <p:sp>
        <p:nvSpPr>
          <p:cNvPr id="23593" name="Text Box 41"/>
          <p:cNvSpPr txBox="1">
            <a:spLocks noChangeArrowheads="1"/>
          </p:cNvSpPr>
          <p:nvPr/>
        </p:nvSpPr>
        <p:spPr bwMode="auto">
          <a:xfrm>
            <a:off x="1752600" y="3124200"/>
            <a:ext cx="1046163" cy="51911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solidFill>
                  <a:srgbClr val="000000"/>
                </a:solidFill>
                <a:latin typeface="Arial" charset="0"/>
                <a:cs typeface="Arial" charset="0"/>
              </a:rPr>
              <a:t>1</a:t>
            </a: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2084388" y="1571625"/>
            <a:ext cx="6767512" cy="3857625"/>
            <a:chOff x="1313" y="990"/>
            <a:chExt cx="4263" cy="2430"/>
          </a:xfrm>
        </p:grpSpPr>
        <p:sp>
          <p:nvSpPr>
            <p:cNvPr id="23566" name="Text Box 14"/>
            <p:cNvSpPr txBox="1">
              <a:spLocks noChangeArrowheads="1"/>
            </p:cNvSpPr>
            <p:nvPr/>
          </p:nvSpPr>
          <p:spPr bwMode="auto">
            <a:xfrm>
              <a:off x="3435" y="990"/>
              <a:ext cx="2141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E=</a:t>
              </a:r>
              <a:r>
                <a:rPr lang="en-US" dirty="0" err="1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Ep</a:t>
              </a:r>
              <a:r>
                <a:rPr lang="en-US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 </a:t>
              </a: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Energy limited upper bound</a:t>
              </a:r>
            </a:p>
          </p:txBody>
        </p:sp>
        <p:sp>
          <p:nvSpPr>
            <p:cNvPr id="23565" name="Line 13"/>
            <p:cNvSpPr>
              <a:spLocks noChangeShapeType="1"/>
            </p:cNvSpPr>
            <p:nvPr/>
          </p:nvSpPr>
          <p:spPr bwMode="auto">
            <a:xfrm flipV="1">
              <a:off x="1313" y="1307"/>
              <a:ext cx="2113" cy="21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7" name="Group 55"/>
          <p:cNvGrpSpPr>
            <a:grpSpLocks/>
          </p:cNvGrpSpPr>
          <p:nvPr/>
        </p:nvGrpSpPr>
        <p:grpSpPr bwMode="auto">
          <a:xfrm>
            <a:off x="2093913" y="2727325"/>
            <a:ext cx="6694487" cy="1200150"/>
            <a:chOff x="1319" y="1718"/>
            <a:chExt cx="4217" cy="756"/>
          </a:xfrm>
        </p:grpSpPr>
        <p:sp>
          <p:nvSpPr>
            <p:cNvPr id="23574" name="Text Box 22"/>
            <p:cNvSpPr txBox="1">
              <a:spLocks noChangeArrowheads="1"/>
            </p:cNvSpPr>
            <p:nvPr/>
          </p:nvSpPr>
          <p:spPr bwMode="auto">
            <a:xfrm>
              <a:off x="4205" y="1718"/>
              <a:ext cx="1331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Arial" charset="0"/>
                  <a:cs typeface="Arial" charset="0"/>
                </a:rPr>
                <a:t>E=P </a:t>
              </a:r>
            </a:p>
            <a:p>
              <a:r>
                <a:rPr lang="en-US">
                  <a:solidFill>
                    <a:srgbClr val="000000"/>
                  </a:solidFill>
                  <a:latin typeface="Arial" charset="0"/>
                  <a:cs typeface="Arial" charset="0"/>
                </a:rPr>
                <a:t>Water limited upper bound</a:t>
              </a:r>
            </a:p>
          </p:txBody>
        </p:sp>
        <p:sp>
          <p:nvSpPr>
            <p:cNvPr id="23573" name="Line 21"/>
            <p:cNvSpPr>
              <a:spLocks noChangeShapeType="1"/>
            </p:cNvSpPr>
            <p:nvPr/>
          </p:nvSpPr>
          <p:spPr bwMode="auto">
            <a:xfrm>
              <a:off x="1319" y="2125"/>
              <a:ext cx="2806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8" name="Group 61"/>
          <p:cNvGrpSpPr>
            <a:grpSpLocks/>
          </p:cNvGrpSpPr>
          <p:nvPr/>
        </p:nvGrpSpPr>
        <p:grpSpPr bwMode="auto">
          <a:xfrm>
            <a:off x="2424113" y="3378200"/>
            <a:ext cx="657225" cy="1279525"/>
            <a:chOff x="1527" y="2128"/>
            <a:chExt cx="414" cy="806"/>
          </a:xfrm>
        </p:grpSpPr>
        <p:sp>
          <p:nvSpPr>
            <p:cNvPr id="23612" name="Text Box 60"/>
            <p:cNvSpPr txBox="1">
              <a:spLocks noChangeArrowheads="1"/>
            </p:cNvSpPr>
            <p:nvPr/>
          </p:nvSpPr>
          <p:spPr bwMode="auto">
            <a:xfrm rot="16200000">
              <a:off x="1482" y="2190"/>
              <a:ext cx="504" cy="41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 eaLnBrk="1" hangingPunct="1"/>
              <a:endParaRPr lang="en-US" sz="2000" b="1">
                <a:solidFill>
                  <a:srgbClr val="3333CC"/>
                </a:solidFill>
                <a:latin typeface="Arial" charset="0"/>
                <a:cs typeface="Arial" charset="0"/>
              </a:endParaRPr>
            </a:p>
            <a:p>
              <a:pPr eaLnBrk="1" hangingPunct="1"/>
              <a:r>
                <a:rPr lang="en-US" sz="2000" b="1">
                  <a:solidFill>
                    <a:srgbClr val="3333CC"/>
                  </a:solidFill>
                  <a:latin typeface="Arial" charset="0"/>
                  <a:cs typeface="Arial" charset="0"/>
                </a:rPr>
                <a:t>Q/P</a:t>
              </a:r>
            </a:p>
          </p:txBody>
        </p:sp>
        <p:sp>
          <p:nvSpPr>
            <p:cNvPr id="23611" name="Line 59"/>
            <p:cNvSpPr>
              <a:spLocks noChangeShapeType="1"/>
            </p:cNvSpPr>
            <p:nvPr/>
          </p:nvSpPr>
          <p:spPr bwMode="auto">
            <a:xfrm>
              <a:off x="1897" y="2128"/>
              <a:ext cx="0" cy="80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9" name="Group 43"/>
          <p:cNvGrpSpPr/>
          <p:nvPr/>
        </p:nvGrpSpPr>
        <p:grpSpPr>
          <a:xfrm>
            <a:off x="2093913" y="3556000"/>
            <a:ext cx="6843273" cy="1873250"/>
            <a:chOff x="2093913" y="3556000"/>
            <a:chExt cx="6843273" cy="1873250"/>
          </a:xfrm>
        </p:grpSpPr>
        <p:sp>
          <p:nvSpPr>
            <p:cNvPr id="23583" name="Freeform 31"/>
            <p:cNvSpPr>
              <a:spLocks/>
            </p:cNvSpPr>
            <p:nvPr/>
          </p:nvSpPr>
          <p:spPr bwMode="auto">
            <a:xfrm>
              <a:off x="2093913" y="3556000"/>
              <a:ext cx="4454525" cy="1873250"/>
            </a:xfrm>
            <a:custGeom>
              <a:avLst/>
              <a:gdLst/>
              <a:ahLst/>
              <a:cxnLst>
                <a:cxn ang="0">
                  <a:pos x="0" y="1396"/>
                </a:cxn>
                <a:cxn ang="0">
                  <a:pos x="441" y="1037"/>
                </a:cxn>
                <a:cxn ang="0">
                  <a:pos x="827" y="752"/>
                </a:cxn>
                <a:cxn ang="0">
                  <a:pos x="1525" y="353"/>
                </a:cxn>
                <a:cxn ang="0">
                  <a:pos x="2236" y="136"/>
                </a:cxn>
                <a:cxn ang="0">
                  <a:pos x="3321" y="0"/>
                </a:cxn>
              </a:cxnLst>
              <a:rect l="0" t="0" r="r" b="b"/>
              <a:pathLst>
                <a:path w="3321" h="1396">
                  <a:moveTo>
                    <a:pt x="0" y="1396"/>
                  </a:moveTo>
                  <a:cubicBezTo>
                    <a:pt x="74" y="1336"/>
                    <a:pt x="303" y="1144"/>
                    <a:pt x="441" y="1037"/>
                  </a:cubicBezTo>
                  <a:cubicBezTo>
                    <a:pt x="579" y="930"/>
                    <a:pt x="646" y="866"/>
                    <a:pt x="827" y="752"/>
                  </a:cubicBezTo>
                  <a:cubicBezTo>
                    <a:pt x="1008" y="638"/>
                    <a:pt x="1290" y="456"/>
                    <a:pt x="1525" y="353"/>
                  </a:cubicBezTo>
                  <a:cubicBezTo>
                    <a:pt x="1760" y="250"/>
                    <a:pt x="1937" y="195"/>
                    <a:pt x="2236" y="136"/>
                  </a:cubicBezTo>
                  <a:cubicBezTo>
                    <a:pt x="2535" y="77"/>
                    <a:pt x="3095" y="28"/>
                    <a:pt x="3321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" name="Text Box 38"/>
            <p:cNvSpPr txBox="1">
              <a:spLocks noChangeArrowheads="1"/>
            </p:cNvSpPr>
            <p:nvPr/>
          </p:nvSpPr>
          <p:spPr bwMode="auto">
            <a:xfrm>
              <a:off x="6553200" y="4267200"/>
              <a:ext cx="238398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Budyko</a:t>
              </a:r>
              <a:r>
                <a:rPr lang="en-US" sz="28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, 1974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6" grpId="0" animBg="1"/>
      <p:bldP spid="2360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8991600" cy="838200"/>
          </a:xfrm>
        </p:spPr>
        <p:txBody>
          <a:bodyPr/>
          <a:lstStyle/>
          <a:p>
            <a:r>
              <a:rPr lang="en-US" sz="3200" dirty="0">
                <a:latin typeface="Arial" charset="0"/>
              </a:rPr>
              <a:t>E/P=</a:t>
            </a:r>
            <a:r>
              <a:rPr lang="en-US" sz="3200" dirty="0">
                <a:latin typeface="Arial" charset="0"/>
                <a:sym typeface="Symbol"/>
              </a:rPr>
              <a:t>(R/P)      </a:t>
            </a:r>
            <a:r>
              <a:rPr lang="en-US" sz="3200" dirty="0" err="1">
                <a:latin typeface="Arial" charset="0"/>
                <a:sym typeface="Symbol"/>
              </a:rPr>
              <a:t>Budyko</a:t>
            </a:r>
            <a:r>
              <a:rPr lang="en-US" sz="3200" dirty="0">
                <a:latin typeface="Arial" charset="0"/>
                <a:sym typeface="Symbol"/>
              </a:rPr>
              <a:t>, 1974</a:t>
            </a:r>
            <a:endParaRPr lang="en-US" sz="3200" dirty="0">
              <a:latin typeface="Arial" charset="0"/>
            </a:endParaRP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533400" y="1143000"/>
            <a:ext cx="846707" cy="5847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Arial" charset="0"/>
                <a:cs typeface="Arial" charset="0"/>
              </a:rPr>
              <a:t>E/P</a:t>
            </a:r>
          </a:p>
        </p:txBody>
      </p:sp>
      <p:sp>
        <p:nvSpPr>
          <p:cNvPr id="23589" name="Text Box 37"/>
          <p:cNvSpPr txBox="1">
            <a:spLocks noChangeArrowheads="1"/>
          </p:cNvSpPr>
          <p:nvPr/>
        </p:nvSpPr>
        <p:spPr bwMode="auto">
          <a:xfrm rot="16200000">
            <a:off x="-1120698" y="3063706"/>
            <a:ext cx="3483646" cy="52322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Evaporative Fraction</a:t>
            </a:r>
          </a:p>
        </p:txBody>
      </p:sp>
      <p:sp>
        <p:nvSpPr>
          <p:cNvPr id="23590" name="Text Box 38"/>
          <p:cNvSpPr txBox="1">
            <a:spLocks noChangeArrowheads="1"/>
          </p:cNvSpPr>
          <p:nvPr/>
        </p:nvSpPr>
        <p:spPr bwMode="auto">
          <a:xfrm>
            <a:off x="914400" y="5867400"/>
            <a:ext cx="5655651" cy="52322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Dryness (Available Energy/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Precip</a:t>
            </a:r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</a:p>
        </p:txBody>
      </p:sp>
      <p:grpSp>
        <p:nvGrpSpPr>
          <p:cNvPr id="2" name="Group 44"/>
          <p:cNvGrpSpPr/>
          <p:nvPr/>
        </p:nvGrpSpPr>
        <p:grpSpPr>
          <a:xfrm>
            <a:off x="838200" y="983728"/>
            <a:ext cx="6581001" cy="5435325"/>
            <a:chOff x="1073093" y="983728"/>
            <a:chExt cx="5798863" cy="4789348"/>
          </a:xfrm>
        </p:grpSpPr>
        <p:sp>
          <p:nvSpPr>
            <p:cNvPr id="23556" name="Text Box 4"/>
            <p:cNvSpPr txBox="1">
              <a:spLocks noChangeArrowheads="1"/>
            </p:cNvSpPr>
            <p:nvPr/>
          </p:nvSpPr>
          <p:spPr bwMode="auto">
            <a:xfrm>
              <a:off x="6096000" y="5257800"/>
              <a:ext cx="765852" cy="515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R/P</a:t>
              </a:r>
            </a:p>
          </p:txBody>
        </p:sp>
        <p:sp>
          <p:nvSpPr>
            <p:cNvPr id="23554" name="Line 2"/>
            <p:cNvSpPr>
              <a:spLocks noChangeShapeType="1"/>
            </p:cNvSpPr>
            <p:nvPr/>
          </p:nvSpPr>
          <p:spPr bwMode="auto">
            <a:xfrm>
              <a:off x="1464675" y="5170196"/>
              <a:ext cx="52652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55" name="Line 3"/>
            <p:cNvSpPr>
              <a:spLocks noChangeShapeType="1"/>
            </p:cNvSpPr>
            <p:nvPr/>
          </p:nvSpPr>
          <p:spPr bwMode="auto">
            <a:xfrm flipV="1">
              <a:off x="1474273" y="983728"/>
              <a:ext cx="0" cy="41864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93" name="Text Box 41"/>
            <p:cNvSpPr txBox="1">
              <a:spLocks noChangeArrowheads="1"/>
            </p:cNvSpPr>
            <p:nvPr/>
          </p:nvSpPr>
          <p:spPr bwMode="auto">
            <a:xfrm>
              <a:off x="1073093" y="2377298"/>
              <a:ext cx="1264963" cy="461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23565" name="Line 13"/>
            <p:cNvSpPr>
              <a:spLocks noChangeShapeType="1"/>
            </p:cNvSpPr>
            <p:nvPr/>
          </p:nvSpPr>
          <p:spPr bwMode="auto">
            <a:xfrm flipV="1">
              <a:off x="1474273" y="1108497"/>
              <a:ext cx="4055940" cy="40559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73" name="Line 21"/>
            <p:cNvSpPr>
              <a:spLocks noChangeShapeType="1"/>
            </p:cNvSpPr>
            <p:nvPr/>
          </p:nvSpPr>
          <p:spPr bwMode="auto">
            <a:xfrm>
              <a:off x="1485790" y="2678663"/>
              <a:ext cx="5386165" cy="19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583" name="Freeform 31"/>
            <p:cNvSpPr>
              <a:spLocks/>
            </p:cNvSpPr>
            <p:nvPr/>
          </p:nvSpPr>
          <p:spPr bwMode="auto">
            <a:xfrm>
              <a:off x="1485790" y="2899407"/>
              <a:ext cx="5386166" cy="2265030"/>
            </a:xfrm>
            <a:custGeom>
              <a:avLst/>
              <a:gdLst/>
              <a:ahLst/>
              <a:cxnLst>
                <a:cxn ang="0">
                  <a:pos x="0" y="1396"/>
                </a:cxn>
                <a:cxn ang="0">
                  <a:pos x="441" y="1037"/>
                </a:cxn>
                <a:cxn ang="0">
                  <a:pos x="827" y="752"/>
                </a:cxn>
                <a:cxn ang="0">
                  <a:pos x="1525" y="353"/>
                </a:cxn>
                <a:cxn ang="0">
                  <a:pos x="2236" y="136"/>
                </a:cxn>
                <a:cxn ang="0">
                  <a:pos x="3321" y="0"/>
                </a:cxn>
              </a:cxnLst>
              <a:rect l="0" t="0" r="r" b="b"/>
              <a:pathLst>
                <a:path w="3321" h="1396">
                  <a:moveTo>
                    <a:pt x="0" y="1396"/>
                  </a:moveTo>
                  <a:cubicBezTo>
                    <a:pt x="74" y="1336"/>
                    <a:pt x="303" y="1144"/>
                    <a:pt x="441" y="1037"/>
                  </a:cubicBezTo>
                  <a:cubicBezTo>
                    <a:pt x="579" y="930"/>
                    <a:pt x="646" y="866"/>
                    <a:pt x="827" y="752"/>
                  </a:cubicBezTo>
                  <a:cubicBezTo>
                    <a:pt x="1008" y="638"/>
                    <a:pt x="1290" y="456"/>
                    <a:pt x="1525" y="353"/>
                  </a:cubicBezTo>
                  <a:cubicBezTo>
                    <a:pt x="1760" y="250"/>
                    <a:pt x="1937" y="195"/>
                    <a:pt x="2236" y="136"/>
                  </a:cubicBezTo>
                  <a:cubicBezTo>
                    <a:pt x="2535" y="77"/>
                    <a:pt x="3095" y="28"/>
                    <a:pt x="3321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5410200" y="3581400"/>
          <a:ext cx="30797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Equation" r:id="rId3" imgW="1231560" imgH="342720" progId="Equation.3">
                  <p:embed/>
                </p:oleObj>
              </mc:Choice>
              <mc:Fallback>
                <p:oleObj name="Equation" r:id="rId3" imgW="123156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581400"/>
                        <a:ext cx="3079750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5486400" y="45720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  <a:sym typeface="Symbol"/>
              </a:rPr>
              <a:t>  2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examples from Utah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 l="1190" t="10730" r="4762" b="2235"/>
          <a:stretch>
            <a:fillRect/>
          </a:stretch>
        </p:blipFill>
        <p:spPr bwMode="auto">
          <a:xfrm>
            <a:off x="228600" y="1219200"/>
            <a:ext cx="6019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24600" y="3179763"/>
          <a:ext cx="2667000" cy="2321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Watershed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West Canyon Creek near Cedar Fort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White River Below </a:t>
                      </a:r>
                      <a:r>
                        <a:rPr lang="en-US" sz="1200" dirty="0" err="1"/>
                        <a:t>Tabbyune</a:t>
                      </a:r>
                      <a:r>
                        <a:rPr lang="en-US" sz="1200" dirty="0"/>
                        <a:t> Creek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Yellowstone River</a:t>
                      </a:r>
                      <a:r>
                        <a:rPr lang="en-US" sz="1200" baseline="0" dirty="0"/>
                        <a:t> near </a:t>
                      </a:r>
                      <a:r>
                        <a:rPr lang="en-US" sz="1200" baseline="0" dirty="0" err="1"/>
                        <a:t>Altonah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Duchesne</a:t>
                      </a:r>
                      <a:r>
                        <a:rPr lang="en-US" sz="1200" baseline="0" dirty="0"/>
                        <a:t> River near </a:t>
                      </a:r>
                      <a:r>
                        <a:rPr lang="en-US" sz="1200" baseline="0" dirty="0" err="1"/>
                        <a:t>Tabiona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11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54150"/>
          </a:xfrm>
        </p:spPr>
        <p:txBody>
          <a:bodyPr/>
          <a:lstStyle/>
          <a:p>
            <a:pPr algn="l"/>
            <a:r>
              <a:rPr lang="en-US" sz="2400" b="1" dirty="0" smtClean="0"/>
              <a:t>What else controls the water </a:t>
            </a:r>
            <a:r>
              <a:rPr lang="en-US" sz="2400" b="1" dirty="0"/>
              <a:t>balance partition function (</a:t>
            </a:r>
            <a:r>
              <a:rPr lang="en-US" sz="2400" b="1" dirty="0" err="1"/>
              <a:t>Budyko</a:t>
            </a:r>
            <a:r>
              <a:rPr lang="en-US" sz="2400" b="1" dirty="0"/>
              <a:t> curve)? 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30263" y="1860550"/>
            <a:ext cx="6243637" cy="4651375"/>
            <a:chOff x="152" y="1172"/>
            <a:chExt cx="3283" cy="2446"/>
          </a:xfrm>
        </p:grpSpPr>
        <p:sp>
          <p:nvSpPr>
            <p:cNvPr id="401412" name="Text Box 4"/>
            <p:cNvSpPr txBox="1">
              <a:spLocks noChangeArrowheads="1"/>
            </p:cNvSpPr>
            <p:nvPr/>
          </p:nvSpPr>
          <p:spPr bwMode="auto">
            <a:xfrm rot="16200000">
              <a:off x="-614" y="2219"/>
              <a:ext cx="1710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Evapotranspiration  fraction</a:t>
              </a:r>
            </a:p>
          </p:txBody>
        </p:sp>
        <p:sp>
          <p:nvSpPr>
            <p:cNvPr id="401413" name="Text Box 5"/>
            <p:cNvSpPr txBox="1">
              <a:spLocks noChangeArrowheads="1"/>
            </p:cNvSpPr>
            <p:nvPr/>
          </p:nvSpPr>
          <p:spPr bwMode="auto">
            <a:xfrm>
              <a:off x="496" y="3441"/>
              <a:ext cx="1717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Dryness (available energy /precip)</a:t>
              </a:r>
            </a:p>
          </p:txBody>
        </p:sp>
        <p:sp>
          <p:nvSpPr>
            <p:cNvPr id="401414" name="Line 6"/>
            <p:cNvSpPr>
              <a:spLocks noChangeShapeType="1"/>
            </p:cNvSpPr>
            <p:nvPr/>
          </p:nvSpPr>
          <p:spPr bwMode="auto">
            <a:xfrm>
              <a:off x="494" y="3149"/>
              <a:ext cx="2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1415" name="Text Box 7"/>
            <p:cNvSpPr txBox="1">
              <a:spLocks noChangeArrowheads="1"/>
            </p:cNvSpPr>
            <p:nvPr/>
          </p:nvSpPr>
          <p:spPr bwMode="auto">
            <a:xfrm>
              <a:off x="289" y="2037"/>
              <a:ext cx="512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401416" name="Line 8"/>
            <p:cNvSpPr>
              <a:spLocks noChangeShapeType="1"/>
            </p:cNvSpPr>
            <p:nvPr/>
          </p:nvSpPr>
          <p:spPr bwMode="auto">
            <a:xfrm>
              <a:off x="484" y="2158"/>
              <a:ext cx="217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1417" name="Text Box 9"/>
            <p:cNvSpPr txBox="1">
              <a:spLocks noChangeArrowheads="1"/>
            </p:cNvSpPr>
            <p:nvPr/>
          </p:nvSpPr>
          <p:spPr bwMode="auto">
            <a:xfrm>
              <a:off x="682" y="3106"/>
              <a:ext cx="353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humid</a:t>
              </a:r>
            </a:p>
          </p:txBody>
        </p:sp>
        <p:sp>
          <p:nvSpPr>
            <p:cNvPr id="401418" name="Text Box 10"/>
            <p:cNvSpPr txBox="1">
              <a:spLocks noChangeArrowheads="1"/>
            </p:cNvSpPr>
            <p:nvPr/>
          </p:nvSpPr>
          <p:spPr bwMode="auto">
            <a:xfrm>
              <a:off x="1900" y="3103"/>
              <a:ext cx="254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arid</a:t>
              </a:r>
            </a:p>
          </p:txBody>
        </p:sp>
        <p:sp>
          <p:nvSpPr>
            <p:cNvPr id="401419" name="Text Box 11"/>
            <p:cNvSpPr txBox="1">
              <a:spLocks noChangeArrowheads="1"/>
            </p:cNvSpPr>
            <p:nvPr/>
          </p:nvSpPr>
          <p:spPr bwMode="auto">
            <a:xfrm>
              <a:off x="433" y="3256"/>
              <a:ext cx="683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energy limited</a:t>
              </a:r>
            </a:p>
          </p:txBody>
        </p:sp>
        <p:sp>
          <p:nvSpPr>
            <p:cNvPr id="401420" name="Text Box 12"/>
            <p:cNvSpPr txBox="1">
              <a:spLocks noChangeArrowheads="1"/>
            </p:cNvSpPr>
            <p:nvPr/>
          </p:nvSpPr>
          <p:spPr bwMode="auto">
            <a:xfrm>
              <a:off x="1660" y="3260"/>
              <a:ext cx="626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water limited</a:t>
              </a:r>
            </a:p>
          </p:txBody>
        </p:sp>
        <p:sp>
          <p:nvSpPr>
            <p:cNvPr id="401421" name="Text Box 13"/>
            <p:cNvSpPr txBox="1">
              <a:spLocks noChangeArrowheads="1"/>
            </p:cNvSpPr>
            <p:nvPr/>
          </p:nvSpPr>
          <p:spPr bwMode="auto">
            <a:xfrm>
              <a:off x="2578" y="3018"/>
              <a:ext cx="274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R/P</a:t>
              </a:r>
            </a:p>
          </p:txBody>
        </p:sp>
        <p:sp>
          <p:nvSpPr>
            <p:cNvPr id="401422" name="Line 14"/>
            <p:cNvSpPr>
              <a:spLocks noChangeShapeType="1"/>
            </p:cNvSpPr>
            <p:nvPr/>
          </p:nvSpPr>
          <p:spPr bwMode="auto">
            <a:xfrm flipV="1">
              <a:off x="494" y="1454"/>
              <a:ext cx="0" cy="16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1423" name="Text Box 15"/>
            <p:cNvSpPr txBox="1">
              <a:spLocks noChangeArrowheads="1"/>
            </p:cNvSpPr>
            <p:nvPr/>
          </p:nvSpPr>
          <p:spPr bwMode="auto">
            <a:xfrm>
              <a:off x="206" y="1237"/>
              <a:ext cx="269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E/P</a:t>
              </a:r>
            </a:p>
          </p:txBody>
        </p:sp>
        <p:sp>
          <p:nvSpPr>
            <p:cNvPr id="401424" name="Text Box 16"/>
            <p:cNvSpPr txBox="1">
              <a:spLocks noChangeArrowheads="1"/>
            </p:cNvSpPr>
            <p:nvPr/>
          </p:nvSpPr>
          <p:spPr bwMode="auto">
            <a:xfrm>
              <a:off x="2098" y="1298"/>
              <a:ext cx="1337" cy="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 = R : energy limited upper bound</a:t>
              </a:r>
            </a:p>
          </p:txBody>
        </p:sp>
        <p:sp>
          <p:nvSpPr>
            <p:cNvPr id="401425" name="Line 17"/>
            <p:cNvSpPr>
              <a:spLocks noChangeShapeType="1"/>
            </p:cNvSpPr>
            <p:nvPr/>
          </p:nvSpPr>
          <p:spPr bwMode="auto">
            <a:xfrm flipV="1">
              <a:off x="480" y="1526"/>
              <a:ext cx="1637" cy="16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1426" name="Freeform 18"/>
            <p:cNvSpPr>
              <a:spLocks/>
            </p:cNvSpPr>
            <p:nvPr/>
          </p:nvSpPr>
          <p:spPr bwMode="auto">
            <a:xfrm>
              <a:off x="484" y="2149"/>
              <a:ext cx="2170" cy="1008"/>
            </a:xfrm>
            <a:custGeom>
              <a:avLst/>
              <a:gdLst/>
              <a:ahLst/>
              <a:cxnLst>
                <a:cxn ang="0">
                  <a:pos x="0" y="1306"/>
                </a:cxn>
                <a:cxn ang="0">
                  <a:pos x="301" y="996"/>
                </a:cxn>
                <a:cxn ang="0">
                  <a:pos x="619" y="671"/>
                </a:cxn>
                <a:cxn ang="0">
                  <a:pos x="1303" y="14"/>
                </a:cxn>
                <a:cxn ang="0">
                  <a:pos x="2096" y="0"/>
                </a:cxn>
                <a:cxn ang="0">
                  <a:pos x="2801" y="14"/>
                </a:cxn>
              </a:cxnLst>
              <a:rect l="0" t="0" r="r" b="b"/>
              <a:pathLst>
                <a:path w="2801" h="1306">
                  <a:moveTo>
                    <a:pt x="0" y="1306"/>
                  </a:moveTo>
                  <a:cubicBezTo>
                    <a:pt x="50" y="1254"/>
                    <a:pt x="198" y="1102"/>
                    <a:pt x="301" y="996"/>
                  </a:cubicBezTo>
                  <a:cubicBezTo>
                    <a:pt x="404" y="890"/>
                    <a:pt x="452" y="835"/>
                    <a:pt x="619" y="671"/>
                  </a:cubicBezTo>
                  <a:lnTo>
                    <a:pt x="1303" y="14"/>
                  </a:lnTo>
                  <a:lnTo>
                    <a:pt x="2096" y="0"/>
                  </a:lnTo>
                  <a:cubicBezTo>
                    <a:pt x="2346" y="0"/>
                    <a:pt x="2654" y="11"/>
                    <a:pt x="2801" y="14"/>
                  </a:cubicBezTo>
                </a:path>
              </a:pathLst>
            </a:custGeom>
            <a:noFill/>
            <a:ln w="57150" cap="flat" cmpd="sng">
              <a:solidFill>
                <a:srgbClr val="3399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1427" name="Line 19"/>
            <p:cNvSpPr>
              <a:spLocks noChangeShapeType="1"/>
            </p:cNvSpPr>
            <p:nvPr/>
          </p:nvSpPr>
          <p:spPr bwMode="auto">
            <a:xfrm>
              <a:off x="1480" y="1990"/>
              <a:ext cx="0" cy="11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1428" name="Line 20"/>
            <p:cNvSpPr>
              <a:spLocks noChangeShapeType="1"/>
            </p:cNvSpPr>
            <p:nvPr/>
          </p:nvSpPr>
          <p:spPr bwMode="auto">
            <a:xfrm>
              <a:off x="608" y="1604"/>
              <a:ext cx="379" cy="0"/>
            </a:xfrm>
            <a:prstGeom prst="line">
              <a:avLst/>
            </a:prstGeom>
            <a:noFill/>
            <a:ln w="57150">
              <a:solidFill>
                <a:srgbClr val="3399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1429" name="Text Box 21"/>
            <p:cNvSpPr txBox="1">
              <a:spLocks noChangeArrowheads="1"/>
            </p:cNvSpPr>
            <p:nvPr/>
          </p:nvSpPr>
          <p:spPr bwMode="auto">
            <a:xfrm>
              <a:off x="1013" y="1506"/>
              <a:ext cx="306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large</a:t>
              </a:r>
            </a:p>
          </p:txBody>
        </p:sp>
        <p:sp>
          <p:nvSpPr>
            <p:cNvPr id="401430" name="Freeform 22"/>
            <p:cNvSpPr>
              <a:spLocks/>
            </p:cNvSpPr>
            <p:nvPr/>
          </p:nvSpPr>
          <p:spPr bwMode="auto">
            <a:xfrm>
              <a:off x="491" y="2416"/>
              <a:ext cx="2185" cy="743"/>
            </a:xfrm>
            <a:custGeom>
              <a:avLst/>
              <a:gdLst/>
              <a:ahLst/>
              <a:cxnLst>
                <a:cxn ang="0">
                  <a:pos x="0" y="1155"/>
                </a:cxn>
                <a:cxn ang="0">
                  <a:pos x="407" y="830"/>
                </a:cxn>
                <a:cxn ang="0">
                  <a:pos x="1094" y="447"/>
                </a:cxn>
                <a:cxn ang="0">
                  <a:pos x="1440" y="332"/>
                </a:cxn>
                <a:cxn ang="0">
                  <a:pos x="1915" y="202"/>
                </a:cxn>
                <a:cxn ang="0">
                  <a:pos x="2318" y="130"/>
                </a:cxn>
                <a:cxn ang="0">
                  <a:pos x="2836" y="58"/>
                </a:cxn>
                <a:cxn ang="0">
                  <a:pos x="3384" y="0"/>
                </a:cxn>
              </a:cxnLst>
              <a:rect l="0" t="0" r="r" b="b"/>
              <a:pathLst>
                <a:path w="3384" h="1155">
                  <a:moveTo>
                    <a:pt x="0" y="1155"/>
                  </a:moveTo>
                  <a:cubicBezTo>
                    <a:pt x="67" y="1101"/>
                    <a:pt x="225" y="948"/>
                    <a:pt x="407" y="830"/>
                  </a:cubicBezTo>
                  <a:cubicBezTo>
                    <a:pt x="589" y="712"/>
                    <a:pt x="922" y="530"/>
                    <a:pt x="1094" y="447"/>
                  </a:cubicBezTo>
                  <a:cubicBezTo>
                    <a:pt x="1266" y="364"/>
                    <a:pt x="1303" y="373"/>
                    <a:pt x="1440" y="332"/>
                  </a:cubicBezTo>
                  <a:cubicBezTo>
                    <a:pt x="1577" y="291"/>
                    <a:pt x="1769" y="236"/>
                    <a:pt x="1915" y="202"/>
                  </a:cubicBezTo>
                  <a:cubicBezTo>
                    <a:pt x="2061" y="168"/>
                    <a:pt x="2165" y="154"/>
                    <a:pt x="2318" y="130"/>
                  </a:cubicBezTo>
                  <a:cubicBezTo>
                    <a:pt x="2471" y="106"/>
                    <a:pt x="2658" y="80"/>
                    <a:pt x="2836" y="58"/>
                  </a:cubicBezTo>
                  <a:cubicBezTo>
                    <a:pt x="3014" y="36"/>
                    <a:pt x="3270" y="12"/>
                    <a:pt x="3384" y="0"/>
                  </a:cubicBezTo>
                </a:path>
              </a:pathLst>
            </a:custGeom>
            <a:noFill/>
            <a:ln w="57150" cap="flat" cmpd="sng">
              <a:solidFill>
                <a:srgbClr val="FF505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1431" name="Line 23"/>
            <p:cNvSpPr>
              <a:spLocks noChangeShapeType="1"/>
            </p:cNvSpPr>
            <p:nvPr/>
          </p:nvSpPr>
          <p:spPr bwMode="auto">
            <a:xfrm>
              <a:off x="608" y="1976"/>
              <a:ext cx="379" cy="0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1432" name="Text Box 24"/>
            <p:cNvSpPr txBox="1">
              <a:spLocks noChangeArrowheads="1"/>
            </p:cNvSpPr>
            <p:nvPr/>
          </p:nvSpPr>
          <p:spPr bwMode="auto">
            <a:xfrm>
              <a:off x="1013" y="1895"/>
              <a:ext cx="317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small</a:t>
              </a:r>
            </a:p>
          </p:txBody>
        </p:sp>
        <p:sp>
          <p:nvSpPr>
            <p:cNvPr id="401433" name="Rectangle 25"/>
            <p:cNvSpPr>
              <a:spLocks noChangeArrowheads="1"/>
            </p:cNvSpPr>
            <p:nvPr/>
          </p:nvSpPr>
          <p:spPr bwMode="auto">
            <a:xfrm>
              <a:off x="566" y="1172"/>
              <a:ext cx="981" cy="3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4389438" eaLnBrk="1" hangingPunct="1"/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Soil Storage/ Retention </a:t>
              </a:r>
              <a:r>
                <a:rPr lang="en-US" sz="14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or Residence time</a:t>
              </a:r>
            </a:p>
          </p:txBody>
        </p:sp>
        <p:sp>
          <p:nvSpPr>
            <p:cNvPr id="401434" name="Line 26"/>
            <p:cNvSpPr>
              <a:spLocks noChangeShapeType="1"/>
            </p:cNvSpPr>
            <p:nvPr/>
          </p:nvSpPr>
          <p:spPr bwMode="auto">
            <a:xfrm>
              <a:off x="608" y="1791"/>
              <a:ext cx="379" cy="0"/>
            </a:xfrm>
            <a:prstGeom prst="line">
              <a:avLst/>
            </a:prstGeom>
            <a:noFill/>
            <a:ln w="57150">
              <a:solidFill>
                <a:srgbClr val="66FF6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1435" name="Text Box 27"/>
            <p:cNvSpPr txBox="1">
              <a:spLocks noChangeArrowheads="1"/>
            </p:cNvSpPr>
            <p:nvPr/>
          </p:nvSpPr>
          <p:spPr bwMode="auto">
            <a:xfrm>
              <a:off x="1013" y="1691"/>
              <a:ext cx="432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medium</a:t>
              </a:r>
            </a:p>
          </p:txBody>
        </p:sp>
        <p:sp>
          <p:nvSpPr>
            <p:cNvPr id="401436" name="Freeform 28"/>
            <p:cNvSpPr>
              <a:spLocks/>
            </p:cNvSpPr>
            <p:nvPr/>
          </p:nvSpPr>
          <p:spPr bwMode="auto">
            <a:xfrm>
              <a:off x="501" y="2268"/>
              <a:ext cx="2147" cy="882"/>
            </a:xfrm>
            <a:custGeom>
              <a:avLst/>
              <a:gdLst/>
              <a:ahLst/>
              <a:cxnLst>
                <a:cxn ang="0">
                  <a:pos x="0" y="1371"/>
                </a:cxn>
                <a:cxn ang="0">
                  <a:pos x="475" y="936"/>
                </a:cxn>
                <a:cxn ang="0">
                  <a:pos x="1094" y="518"/>
                </a:cxn>
                <a:cxn ang="0">
                  <a:pos x="1642" y="274"/>
                </a:cxn>
                <a:cxn ang="0">
                  <a:pos x="2002" y="158"/>
                </a:cxn>
                <a:cxn ang="0">
                  <a:pos x="2477" y="72"/>
                </a:cxn>
                <a:cxn ang="0">
                  <a:pos x="2923" y="29"/>
                </a:cxn>
                <a:cxn ang="0">
                  <a:pos x="3326" y="0"/>
                </a:cxn>
              </a:cxnLst>
              <a:rect l="0" t="0" r="r" b="b"/>
              <a:pathLst>
                <a:path w="3326" h="1371">
                  <a:moveTo>
                    <a:pt x="0" y="1371"/>
                  </a:moveTo>
                  <a:cubicBezTo>
                    <a:pt x="79" y="1299"/>
                    <a:pt x="293" y="1078"/>
                    <a:pt x="475" y="936"/>
                  </a:cubicBezTo>
                  <a:cubicBezTo>
                    <a:pt x="657" y="794"/>
                    <a:pt x="899" y="628"/>
                    <a:pt x="1094" y="518"/>
                  </a:cubicBezTo>
                  <a:cubicBezTo>
                    <a:pt x="1289" y="408"/>
                    <a:pt x="1491" y="334"/>
                    <a:pt x="1642" y="274"/>
                  </a:cubicBezTo>
                  <a:cubicBezTo>
                    <a:pt x="1793" y="214"/>
                    <a:pt x="1863" y="192"/>
                    <a:pt x="2002" y="158"/>
                  </a:cubicBezTo>
                  <a:cubicBezTo>
                    <a:pt x="2141" y="124"/>
                    <a:pt x="2324" y="93"/>
                    <a:pt x="2477" y="72"/>
                  </a:cubicBezTo>
                  <a:cubicBezTo>
                    <a:pt x="2630" y="51"/>
                    <a:pt x="2782" y="41"/>
                    <a:pt x="2923" y="29"/>
                  </a:cubicBezTo>
                  <a:cubicBezTo>
                    <a:pt x="3064" y="17"/>
                    <a:pt x="3242" y="6"/>
                    <a:pt x="3326" y="0"/>
                  </a:cubicBezTo>
                </a:path>
              </a:pathLst>
            </a:custGeom>
            <a:noFill/>
            <a:ln w="57150" cap="flat" cmpd="sng">
              <a:solidFill>
                <a:srgbClr val="66FF66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1437" name="Text Box 29"/>
            <p:cNvSpPr txBox="1">
              <a:spLocks noChangeArrowheads="1"/>
            </p:cNvSpPr>
            <p:nvPr/>
          </p:nvSpPr>
          <p:spPr bwMode="auto">
            <a:xfrm>
              <a:off x="1797" y="1979"/>
              <a:ext cx="1463" cy="2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 = P : water limited upper bound</a:t>
              </a:r>
            </a:p>
          </p:txBody>
        </p:sp>
        <p:sp>
          <p:nvSpPr>
            <p:cNvPr id="401438" name="Line 30"/>
            <p:cNvSpPr>
              <a:spLocks noChangeShapeType="1"/>
            </p:cNvSpPr>
            <p:nvPr/>
          </p:nvSpPr>
          <p:spPr bwMode="auto">
            <a:xfrm>
              <a:off x="1526" y="2207"/>
              <a:ext cx="152" cy="486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1" name="Text Box 25"/>
          <p:cNvSpPr txBox="1">
            <a:spLocks noChangeArrowheads="1"/>
          </p:cNvSpPr>
          <p:nvPr/>
        </p:nvSpPr>
        <p:spPr bwMode="auto">
          <a:xfrm>
            <a:off x="4062413" y="4552950"/>
            <a:ext cx="3813865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dirty="0">
                <a:solidFill>
                  <a:srgbClr val="FF00FF"/>
                </a:solidFill>
                <a:latin typeface="Arial" pitchFamily="34" charset="0"/>
              </a:rPr>
              <a:t>Theoretical functional form</a:t>
            </a:r>
          </a:p>
          <a:p>
            <a:pPr algn="ctr" eaLnBrk="1" hangingPunct="1"/>
            <a:r>
              <a:rPr lang="en-US" dirty="0">
                <a:solidFill>
                  <a:srgbClr val="FF00FF"/>
                </a:solidFill>
                <a:latin typeface="Arial" pitchFamily="34" charset="0"/>
              </a:rPr>
              <a:t>f(R/P, </a:t>
            </a:r>
            <a:r>
              <a:rPr lang="en-US" dirty="0" smtClean="0">
                <a:solidFill>
                  <a:srgbClr val="FF00FF"/>
                </a:solidFill>
                <a:latin typeface="Arial" pitchFamily="34" charset="0"/>
              </a:rPr>
              <a:t>S/(</a:t>
            </a:r>
            <a:r>
              <a:rPr lang="en-US" dirty="0">
                <a:solidFill>
                  <a:srgbClr val="FF00FF"/>
                </a:solidFill>
                <a:latin typeface="Arial" pitchFamily="34" charset="0"/>
              </a:rPr>
              <a:t>P</a:t>
            </a:r>
            <a:r>
              <a:rPr lang="en-US" dirty="0">
                <a:solidFill>
                  <a:srgbClr val="FF00FF"/>
                </a:solidFill>
                <a:latin typeface="Arial" pitchFamily="34" charset="0"/>
                <a:sym typeface="Symbol" pitchFamily="18" charset="2"/>
              </a:rPr>
              <a:t>))</a:t>
            </a:r>
          </a:p>
        </p:txBody>
      </p:sp>
    </p:spTree>
    <p:extLst>
      <p:ext uri="{BB962C8B-B14F-4D97-AF65-F5344CB8AC3E}">
        <p14:creationId xmlns:p14="http://schemas.microsoft.com/office/powerpoint/2010/main" val="44342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/>
          </p:cNvSpPr>
          <p:nvPr>
            <p:ph type="body" idx="1"/>
          </p:nvPr>
        </p:nvSpPr>
        <p:spPr>
          <a:xfrm>
            <a:off x="425450" y="844550"/>
            <a:ext cx="5245100" cy="4525963"/>
          </a:xfrm>
        </p:spPr>
        <p:txBody>
          <a:bodyPr/>
          <a:lstStyle/>
          <a:p>
            <a:r>
              <a:rPr lang="en-NZ" sz="2800"/>
              <a:t>Explains 88% of geographic variance</a:t>
            </a:r>
          </a:p>
          <a:p>
            <a:r>
              <a:rPr lang="en-NZ" sz="2800"/>
              <a:t>Remaining 12% difference is consistent with uncertainty in model input and observed runoff</a:t>
            </a:r>
            <a:endParaRPr lang="en-AU" sz="2800"/>
          </a:p>
          <a:p>
            <a:endParaRPr lang="en-NZ" sz="2800"/>
          </a:p>
          <a:p>
            <a:endParaRPr lang="en-AU" sz="2800"/>
          </a:p>
        </p:txBody>
      </p:sp>
      <p:pic>
        <p:nvPicPr>
          <p:cNvPr id="406531" name="Picture 3" descr="milly1994fig9bw"/>
          <p:cNvPicPr>
            <a:picLocks noChangeAspect="1" noChangeArrowheads="1"/>
          </p:cNvPicPr>
          <p:nvPr/>
        </p:nvPicPr>
        <p:blipFill>
          <a:blip r:embed="rId2" cstate="print"/>
          <a:srcRect r="4456"/>
          <a:stretch>
            <a:fillRect/>
          </a:stretch>
        </p:blipFill>
        <p:spPr bwMode="auto">
          <a:xfrm>
            <a:off x="2209800" y="3032125"/>
            <a:ext cx="3200400" cy="3332163"/>
          </a:xfrm>
          <a:prstGeom prst="rect">
            <a:avLst/>
          </a:prstGeom>
          <a:noFill/>
        </p:spPr>
      </p:pic>
      <p:sp>
        <p:nvSpPr>
          <p:cNvPr id="406532" name="Rectang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6463"/>
          </a:xfrm>
        </p:spPr>
        <p:txBody>
          <a:bodyPr/>
          <a:lstStyle/>
          <a:p>
            <a:r>
              <a:rPr lang="en-NZ" sz="4000"/>
              <a:t>Uncalibrated Runoff Ratio</a:t>
            </a:r>
            <a:endParaRPr lang="en-AU" sz="4000"/>
          </a:p>
        </p:txBody>
      </p:sp>
      <p:pic>
        <p:nvPicPr>
          <p:cNvPr id="406533" name="Picture 5" descr="milly1994fig8b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1292225"/>
            <a:ext cx="2973388" cy="5072063"/>
          </a:xfrm>
          <a:prstGeom prst="rect">
            <a:avLst/>
          </a:prstGeom>
          <a:noFill/>
        </p:spPr>
      </p:pic>
      <p:sp>
        <p:nvSpPr>
          <p:cNvPr id="406534" name="Text Box 6"/>
          <p:cNvSpPr txBox="1">
            <a:spLocks noChangeArrowheads="1"/>
          </p:cNvSpPr>
          <p:nvPr/>
        </p:nvSpPr>
        <p:spPr bwMode="auto">
          <a:xfrm>
            <a:off x="5699125" y="1268413"/>
            <a:ext cx="720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AU">
                <a:solidFill>
                  <a:srgbClr val="FF0000"/>
                </a:solidFill>
                <a:latin typeface="Comic Sans MS" pitchFamily="66" charset="0"/>
              </a:rPr>
              <a:t>Low</a:t>
            </a:r>
          </a:p>
        </p:txBody>
      </p:sp>
      <p:sp>
        <p:nvSpPr>
          <p:cNvPr id="406535" name="Text Box 7"/>
          <p:cNvSpPr txBox="1">
            <a:spLocks noChangeArrowheads="1"/>
          </p:cNvSpPr>
          <p:nvPr/>
        </p:nvSpPr>
        <p:spPr bwMode="auto">
          <a:xfrm>
            <a:off x="6781800" y="2716213"/>
            <a:ext cx="841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AU">
                <a:solidFill>
                  <a:srgbClr val="FF0000"/>
                </a:solidFill>
                <a:latin typeface="Comic Sans MS" pitchFamily="66" charset="0"/>
              </a:rPr>
              <a:t>High</a:t>
            </a:r>
          </a:p>
        </p:txBody>
      </p:sp>
      <p:sp>
        <p:nvSpPr>
          <p:cNvPr id="406536" name="Rectangle 8"/>
          <p:cNvSpPr>
            <a:spLocks noChangeArrowheads="1"/>
          </p:cNvSpPr>
          <p:nvPr/>
        </p:nvSpPr>
        <p:spPr bwMode="auto">
          <a:xfrm>
            <a:off x="7534275" y="1516063"/>
            <a:ext cx="762000" cy="228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buFontTx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6537" name="Rectangle 9"/>
          <p:cNvSpPr>
            <a:spLocks noChangeArrowheads="1"/>
          </p:cNvSpPr>
          <p:nvPr/>
        </p:nvSpPr>
        <p:spPr bwMode="auto">
          <a:xfrm>
            <a:off x="7448550" y="3659188"/>
            <a:ext cx="762000" cy="228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buFontTx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6538" name="Rectangle 10"/>
          <p:cNvSpPr>
            <a:spLocks noChangeArrowheads="1"/>
          </p:cNvSpPr>
          <p:nvPr/>
        </p:nvSpPr>
        <p:spPr bwMode="auto">
          <a:xfrm>
            <a:off x="3933825" y="3344863"/>
            <a:ext cx="762000" cy="228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buFontTx/>
              <a:buChar char="•"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6539" name="Text Box 11"/>
          <p:cNvSpPr txBox="1">
            <a:spLocks noChangeArrowheads="1"/>
          </p:cNvSpPr>
          <p:nvPr/>
        </p:nvSpPr>
        <p:spPr bwMode="auto">
          <a:xfrm>
            <a:off x="1752600" y="6340475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1400" dirty="0" err="1">
                <a:solidFill>
                  <a:srgbClr val="1F497D"/>
                </a:solidFill>
                <a:latin typeface="Arial" pitchFamily="34" charset="0"/>
              </a:rPr>
              <a:t>Milly</a:t>
            </a:r>
            <a:r>
              <a:rPr lang="en-US" sz="1400" dirty="0">
                <a:solidFill>
                  <a:srgbClr val="1F497D"/>
                </a:solidFill>
                <a:latin typeface="Arial" pitchFamily="34" charset="0"/>
              </a:rPr>
              <a:t>, P. C. D., (1994), "Climate, Soil Water Storage, and the Average Annual Water Balance," </a:t>
            </a:r>
            <a:r>
              <a:rPr lang="en-US" sz="1400" u="sng" dirty="0">
                <a:solidFill>
                  <a:srgbClr val="1F497D"/>
                </a:solidFill>
                <a:latin typeface="Arial" pitchFamily="34" charset="0"/>
              </a:rPr>
              <a:t>Water Resources Research</a:t>
            </a:r>
            <a:r>
              <a:rPr lang="en-US" sz="1400" dirty="0">
                <a:solidFill>
                  <a:srgbClr val="1F497D"/>
                </a:solidFill>
                <a:latin typeface="Arial" pitchFamily="34" charset="0"/>
              </a:rPr>
              <a:t>, 30(7): 2143-2156.</a:t>
            </a:r>
          </a:p>
        </p:txBody>
      </p:sp>
    </p:spTree>
    <p:extLst>
      <p:ext uri="{BB962C8B-B14F-4D97-AF65-F5344CB8AC3E}">
        <p14:creationId xmlns:p14="http://schemas.microsoft.com/office/powerpoint/2010/main" val="32313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58371"/>
            <a:ext cx="7772400" cy="4114800"/>
          </a:xfrm>
        </p:spPr>
        <p:txBody>
          <a:bodyPr/>
          <a:lstStyle/>
          <a:p>
            <a:pPr lvl="0"/>
            <a:r>
              <a:rPr lang="en-US" sz="2000" dirty="0"/>
              <a:t>You should be able to quantify the energy balance of the earth and the greenhouse effect</a:t>
            </a:r>
          </a:p>
          <a:p>
            <a:pPr lvl="0"/>
            <a:r>
              <a:rPr lang="en-US" sz="2000" dirty="0"/>
              <a:t>You should be able to quantify the latitudinal distribution of energy fluxes at the earth surface</a:t>
            </a:r>
          </a:p>
          <a:p>
            <a:pPr lvl="0"/>
            <a:r>
              <a:rPr lang="en-US" sz="2000" dirty="0"/>
              <a:t>You should be able to describe the general circulation of the atmosphere and how this relates to the hydrologic cycle and the distribution of hydrologic processes on the earth</a:t>
            </a:r>
          </a:p>
          <a:p>
            <a:pPr lvl="0"/>
            <a:r>
              <a:rPr lang="en-US" sz="2000" dirty="0"/>
              <a:t>You should be able to describe El Nino Southern Oscillation (ENSO) and how it relates to hydrology</a:t>
            </a:r>
          </a:p>
          <a:p>
            <a:pPr lvl="0"/>
            <a:r>
              <a:rPr lang="en-US" sz="2000" dirty="0"/>
              <a:t>You should be able to quantify the broad hydro climatological water balance at a location of interest</a:t>
            </a:r>
          </a:p>
          <a:p>
            <a:r>
              <a:rPr lang="en-US" sz="2000" dirty="0"/>
              <a:t>You should be able to apply holistic energy and mass balance analysis to examine the sensitivity of climate and hydrologic processes to changes in </a:t>
            </a:r>
            <a:r>
              <a:rPr lang="en-US" sz="2000" dirty="0" smtClean="0"/>
              <a:t>inputs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05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sz="3200" dirty="0" err="1"/>
              <a:t>Milly</a:t>
            </a:r>
            <a:r>
              <a:rPr lang="en-US" sz="3200" dirty="0"/>
              <a:t>/</a:t>
            </a:r>
            <a:r>
              <a:rPr lang="en-US" sz="3200" dirty="0" err="1"/>
              <a:t>Budyko</a:t>
            </a:r>
            <a:r>
              <a:rPr lang="en-US" sz="3200" dirty="0"/>
              <a:t> Model – Framework for predictions hypothesis testing</a:t>
            </a:r>
          </a:p>
        </p:txBody>
      </p:sp>
      <p:pic>
        <p:nvPicPr>
          <p:cNvPr id="407555" name="Picture 3" descr="Fig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147763"/>
            <a:ext cx="8077200" cy="5080000"/>
          </a:xfrm>
          <a:prstGeom prst="rect">
            <a:avLst/>
          </a:prstGeom>
          <a:noFill/>
        </p:spPr>
      </p:pic>
      <p:sp>
        <p:nvSpPr>
          <p:cNvPr id="407556" name="Text Box 4"/>
          <p:cNvSpPr txBox="1">
            <a:spLocks noChangeArrowheads="1"/>
          </p:cNvSpPr>
          <p:nvPr/>
        </p:nvSpPr>
        <p:spPr bwMode="auto">
          <a:xfrm>
            <a:off x="1752600" y="6340475"/>
            <a:ext cx="65970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solidFill>
                  <a:srgbClr val="1F497D"/>
                </a:solidFill>
                <a:latin typeface="Arial" pitchFamily="34" charset="0"/>
              </a:rPr>
              <a:t>Milly, P.C.D. and K.A. Dunne, 2002, Macroscale water fluxes 2: water and energy</a:t>
            </a:r>
          </a:p>
          <a:p>
            <a:pPr eaLnBrk="1" hangingPunct="1"/>
            <a:r>
              <a:rPr lang="en-US" sz="1400">
                <a:solidFill>
                  <a:srgbClr val="1F497D"/>
                </a:solidFill>
                <a:latin typeface="Arial" pitchFamily="34" charset="0"/>
              </a:rPr>
              <a:t>supply control of their interannual variability, Water Resour. Res., 38(10).</a:t>
            </a:r>
          </a:p>
        </p:txBody>
      </p:sp>
      <p:sp>
        <p:nvSpPr>
          <p:cNvPr id="407557" name="Rectangle 5"/>
          <p:cNvSpPr>
            <a:spLocks noChangeArrowheads="1"/>
          </p:cNvSpPr>
          <p:nvPr/>
        </p:nvSpPr>
        <p:spPr bwMode="auto">
          <a:xfrm>
            <a:off x="4572000" y="3048000"/>
            <a:ext cx="31242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7558" name="Line 6"/>
          <p:cNvSpPr>
            <a:spLocks noChangeShapeType="1"/>
          </p:cNvSpPr>
          <p:nvPr/>
        </p:nvSpPr>
        <p:spPr bwMode="auto">
          <a:xfrm>
            <a:off x="1447800" y="1452563"/>
            <a:ext cx="6911975" cy="65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7559" name="Line 7"/>
          <p:cNvSpPr>
            <a:spLocks noChangeShapeType="1"/>
          </p:cNvSpPr>
          <p:nvPr/>
        </p:nvSpPr>
        <p:spPr bwMode="auto">
          <a:xfrm>
            <a:off x="3532188" y="2114550"/>
            <a:ext cx="490537" cy="10080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7560" name="Text Box 8"/>
          <p:cNvSpPr txBox="1">
            <a:spLocks noChangeArrowheads="1"/>
          </p:cNvSpPr>
          <p:nvPr/>
        </p:nvSpPr>
        <p:spPr bwMode="auto">
          <a:xfrm>
            <a:off x="3025775" y="3248025"/>
            <a:ext cx="164941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Increasing 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Retention or Soil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capacity</a:t>
            </a:r>
          </a:p>
        </p:txBody>
      </p:sp>
      <p:sp>
        <p:nvSpPr>
          <p:cNvPr id="407561" name="Line 9"/>
          <p:cNvSpPr>
            <a:spLocks noChangeShapeType="1"/>
          </p:cNvSpPr>
          <p:nvPr/>
        </p:nvSpPr>
        <p:spPr bwMode="auto">
          <a:xfrm flipH="1">
            <a:off x="2527300" y="1470025"/>
            <a:ext cx="11113" cy="19796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7562" name="Rectangle 10"/>
          <p:cNvSpPr>
            <a:spLocks noChangeArrowheads="1"/>
          </p:cNvSpPr>
          <p:nvPr/>
        </p:nvSpPr>
        <p:spPr bwMode="auto">
          <a:xfrm>
            <a:off x="2005013" y="1758950"/>
            <a:ext cx="7136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</a:rPr>
              <a:t>Q/P</a:t>
            </a:r>
          </a:p>
        </p:txBody>
      </p:sp>
      <p:sp>
        <p:nvSpPr>
          <p:cNvPr id="407563" name="Line 11"/>
          <p:cNvSpPr>
            <a:spLocks noChangeShapeType="1"/>
          </p:cNvSpPr>
          <p:nvPr/>
        </p:nvSpPr>
        <p:spPr bwMode="auto">
          <a:xfrm>
            <a:off x="4230688" y="1793875"/>
            <a:ext cx="490537" cy="100806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7564" name="Text Box 12"/>
          <p:cNvSpPr txBox="1">
            <a:spLocks noChangeArrowheads="1"/>
          </p:cNvSpPr>
          <p:nvPr/>
        </p:nvSpPr>
        <p:spPr bwMode="auto">
          <a:xfrm>
            <a:off x="4527550" y="3536950"/>
            <a:ext cx="28638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Increasing variability in P – both seasonally and with storm events</a:t>
            </a:r>
          </a:p>
        </p:txBody>
      </p:sp>
      <p:sp>
        <p:nvSpPr>
          <p:cNvPr id="407565" name="Line 13"/>
          <p:cNvSpPr>
            <a:spLocks noChangeShapeType="1"/>
          </p:cNvSpPr>
          <p:nvPr/>
        </p:nvSpPr>
        <p:spPr bwMode="auto">
          <a:xfrm>
            <a:off x="5197475" y="1579563"/>
            <a:ext cx="374650" cy="863600"/>
          </a:xfrm>
          <a:prstGeom prst="line">
            <a:avLst/>
          </a:prstGeom>
          <a:noFill/>
          <a:ln w="38100">
            <a:solidFill>
              <a:srgbClr val="CC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7566" name="Text Box 14"/>
          <p:cNvSpPr txBox="1">
            <a:spLocks noChangeArrowheads="1"/>
          </p:cNvSpPr>
          <p:nvPr/>
        </p:nvSpPr>
        <p:spPr bwMode="auto">
          <a:xfrm>
            <a:off x="5830888" y="2298700"/>
            <a:ext cx="25971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2000" dirty="0">
                <a:solidFill>
                  <a:srgbClr val="CC00FF"/>
                </a:solidFill>
                <a:latin typeface="Arial" pitchFamily="34" charset="0"/>
                <a:cs typeface="Arial" pitchFamily="34" charset="0"/>
              </a:rPr>
              <a:t>Increasing variability in soil capacity or areas of imperviousness</a:t>
            </a:r>
          </a:p>
        </p:txBody>
      </p:sp>
    </p:spTree>
    <p:extLst>
      <p:ext uri="{BB962C8B-B14F-4D97-AF65-F5344CB8AC3E}">
        <p14:creationId xmlns:p14="http://schemas.microsoft.com/office/powerpoint/2010/main" val="39101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7" b="3447"/>
          <a:stretch>
            <a:fillRect/>
          </a:stretch>
        </p:blipFill>
        <p:spPr bwMode="auto">
          <a:xfrm>
            <a:off x="161925" y="0"/>
            <a:ext cx="8782050" cy="673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6049963" y="6457950"/>
            <a:ext cx="3094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>
                <a:solidFill>
                  <a:srgbClr val="7F7F7F"/>
                </a:solidFill>
              </a:rPr>
              <a:t>From Dingman, 1994</a:t>
            </a:r>
          </a:p>
        </p:txBody>
      </p:sp>
    </p:spTree>
    <p:extLst>
      <p:ext uri="{BB962C8B-B14F-4D97-AF65-F5344CB8AC3E}">
        <p14:creationId xmlns:p14="http://schemas.microsoft.com/office/powerpoint/2010/main" val="17370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663" y="3292475"/>
            <a:ext cx="8042275" cy="187325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7300" dirty="0">
                <a:solidFill>
                  <a:schemeClr val="tx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El </a:t>
            </a:r>
            <a:r>
              <a:rPr lang="en-US" sz="730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Niño</a:t>
            </a:r>
            <a:r>
              <a:rPr lang="en-US" sz="5300" dirty="0" smtClean="0">
                <a:solidFill>
                  <a:prstClr val="white"/>
                </a:solidFill>
                <a:ea typeface="+mj-ea"/>
                <a:cs typeface="+mj-cs"/>
              </a:rPr>
              <a:t/>
            </a:r>
            <a:br>
              <a:rPr lang="en-US" sz="5300" dirty="0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what used to be a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ea typeface="+mj-ea"/>
                <a:cs typeface="+mj-cs"/>
              </a:rPr>
              <a:t>local</a:t>
            </a:r>
            <a:r>
              <a:rPr lang="en-US" dirty="0" smtClean="0">
                <a:ea typeface="+mj-ea"/>
                <a:cs typeface="+mj-cs"/>
              </a:rPr>
              <a:t> feature has turned into a </a:t>
            </a:r>
            <a:r>
              <a:rPr lang="en-US" dirty="0" smtClean="0">
                <a:solidFill>
                  <a:srgbClr val="FFE7CC"/>
                </a:solidFill>
                <a:ea typeface="+mj-ea"/>
                <a:cs typeface="+mj-cs"/>
              </a:rPr>
              <a:t>global</a:t>
            </a:r>
            <a:r>
              <a:rPr lang="en-US" dirty="0" smtClean="0">
                <a:ea typeface="+mj-ea"/>
                <a:cs typeface="+mj-cs"/>
              </a:rPr>
              <a:t> </a:t>
            </a:r>
            <a:r>
              <a:rPr lang="en-US" dirty="0">
                <a:ea typeface="+mj-ea"/>
                <a:cs typeface="+mj-cs"/>
              </a:rPr>
              <a:t>phenomenon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4734151" y="1442083"/>
            <a:ext cx="2565020" cy="2565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86400" y="6533511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600" dirty="0">
                <a:latin typeface="Arial" charset="0"/>
                <a:cs typeface="Arial" charset="0"/>
              </a:rPr>
              <a:t>Slide from Simon Wang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9457" y="349516"/>
            <a:ext cx="495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latin typeface="+mn-lt"/>
              </a:rPr>
              <a:t>Teleconnections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10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351088" y="3965575"/>
            <a:ext cx="1865312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Arial"/>
                <a:ea typeface="ＭＳ Ｐゴシック" charset="0"/>
                <a:cs typeface="ＭＳ Ｐゴシック" charset="0"/>
              </a:rPr>
              <a:t>Ekman spiral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  <a:latin typeface="Arial"/>
              <a:ea typeface="ＭＳ Ｐゴシック" charset="0"/>
              <a:cs typeface="ＭＳ Ｐゴシック" charset="0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latin typeface="Arial"/>
                <a:ea typeface="ＭＳ Ｐゴシック" charset="0"/>
                <a:cs typeface="ＭＳ Ｐゴシック" charset="0"/>
              </a:rPr>
              <a:t>Costal upwelling</a:t>
            </a:r>
          </a:p>
        </p:txBody>
      </p:sp>
      <p:grpSp>
        <p:nvGrpSpPr>
          <p:cNvPr id="43010" name="Group 4"/>
          <p:cNvGrpSpPr>
            <a:grpSpLocks/>
          </p:cNvGrpSpPr>
          <p:nvPr/>
        </p:nvGrpSpPr>
        <p:grpSpPr bwMode="auto">
          <a:xfrm>
            <a:off x="838200" y="522288"/>
            <a:ext cx="7440613" cy="2373312"/>
            <a:chOff x="1080129" y="3450202"/>
            <a:chExt cx="7440416" cy="2373392"/>
          </a:xfrm>
        </p:grpSpPr>
        <p:pic>
          <p:nvPicPr>
            <p:cNvPr id="43022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05" r="5724" b="16418"/>
            <a:stretch>
              <a:fillRect/>
            </a:stretch>
          </p:blipFill>
          <p:spPr bwMode="auto">
            <a:xfrm>
              <a:off x="1447800" y="3461747"/>
              <a:ext cx="7072745" cy="2349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23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45" t="14613" b="16226"/>
            <a:stretch>
              <a:fillRect/>
            </a:stretch>
          </p:blipFill>
          <p:spPr bwMode="auto">
            <a:xfrm>
              <a:off x="1080129" y="3450202"/>
              <a:ext cx="379215" cy="237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3111500" y="76200"/>
            <a:ext cx="3006725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Arial"/>
              </a:rPr>
              <a:t>Sea surface temperature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5200" y="1371600"/>
            <a:ext cx="7397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white"/>
                </a:solidFill>
                <a:latin typeface="Arial"/>
                <a:ea typeface="ＭＳ Ｐゴシック" charset="0"/>
                <a:cs typeface="ＭＳ Ｐゴシック" charset="0"/>
              </a:rPr>
              <a:t>warm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06702" y="1768227"/>
            <a:ext cx="593573" cy="51132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283618" y="3190544"/>
            <a:ext cx="4662487" cy="3067050"/>
            <a:chOff x="262514" y="3149362"/>
            <a:chExt cx="4661332" cy="306653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r="36933" b="52840"/>
            <a:stretch/>
          </p:blipFill>
          <p:spPr>
            <a:xfrm>
              <a:off x="262514" y="3149362"/>
              <a:ext cx="4100882" cy="30665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330759" y="3244596"/>
              <a:ext cx="3212304" cy="3698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Arial"/>
                  <a:ea typeface="ＭＳ Ｐゴシック" charset="0"/>
                  <a:cs typeface="ＭＳ Ｐゴシック" charset="0"/>
                </a:rPr>
                <a:t>surface chlorophyll content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76491" y="4888969"/>
              <a:ext cx="2147355" cy="3698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prstClr val="white"/>
                  </a:solidFill>
                  <a:latin typeface="Arial"/>
                  <a:ea typeface="ＭＳ Ｐゴシック" charset="0"/>
                  <a:cs typeface="ＭＳ Ｐゴシック" charset="0"/>
                  <a:sym typeface="Wingdings"/>
                </a:rPr>
                <a:t> </a:t>
              </a:r>
              <a:r>
                <a:rPr lang="en-US" sz="1800" dirty="0">
                  <a:solidFill>
                    <a:prstClr val="white"/>
                  </a:solidFill>
                  <a:latin typeface="Arial"/>
                  <a:ea typeface="ＭＳ Ｐゴシック" charset="0"/>
                  <a:cs typeface="ＭＳ Ｐゴシック" charset="0"/>
                </a:rPr>
                <a:t>high productivity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0759" y="5846071"/>
              <a:ext cx="1804541" cy="3396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8600">
                      <a:lumMod val="60000"/>
                      <a:lumOff val="40000"/>
                    </a:srgbClr>
                  </a:solidFill>
                  <a:latin typeface="Arial"/>
                  <a:ea typeface="ＭＳ Ｐゴシック" charset="0"/>
                  <a:cs typeface="ＭＳ Ｐゴシック" charset="0"/>
                </a:rPr>
                <a:t>Nimbus 7 satellite</a:t>
              </a:r>
            </a:p>
          </p:txBody>
        </p: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486400" y="6519863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600" dirty="0">
                <a:latin typeface="Arial" charset="0"/>
                <a:cs typeface="Arial" charset="0"/>
              </a:rPr>
              <a:t>Slide from Simon Wang</a:t>
            </a:r>
          </a:p>
        </p:txBody>
      </p:sp>
    </p:spTree>
    <p:extLst>
      <p:ext uri="{BB962C8B-B14F-4D97-AF65-F5344CB8AC3E}">
        <p14:creationId xmlns:p14="http://schemas.microsoft.com/office/powerpoint/2010/main" val="18507886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08"/>
          <a:stretch>
            <a:fillRect/>
          </a:stretch>
        </p:blipFill>
        <p:spPr bwMode="auto">
          <a:xfrm>
            <a:off x="1371600" y="152400"/>
            <a:ext cx="7086600" cy="33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2" descr="ElNinoWav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56" y="3505200"/>
            <a:ext cx="4329112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92912" y="4313237"/>
            <a:ext cx="1665288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Arial"/>
                <a:ea typeface="ＭＳ Ｐゴシック" charset="0"/>
                <a:cs typeface="ＭＳ Ｐゴシック" charset="0"/>
                <a:sym typeface="Wingdings"/>
              </a:rPr>
              <a:t> affects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Arial"/>
                <a:ea typeface="ＭＳ Ｐゴシック" charset="0"/>
                <a:cs typeface="ＭＳ Ｐゴシック" charset="0"/>
                <a:sym typeface="Wingdings"/>
              </a:rPr>
              <a:t>air pressure</a:t>
            </a:r>
            <a:endParaRPr lang="en-US" dirty="0">
              <a:solidFill>
                <a:srgbClr val="FFFFF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5486400" y="6519863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600" dirty="0">
                <a:latin typeface="Arial" charset="0"/>
                <a:cs typeface="Arial" charset="0"/>
              </a:rPr>
              <a:t>Slide from Simon Wang</a:t>
            </a:r>
          </a:p>
        </p:txBody>
      </p:sp>
    </p:spTree>
    <p:extLst>
      <p:ext uri="{BB962C8B-B14F-4D97-AF65-F5344CB8AC3E}">
        <p14:creationId xmlns:p14="http://schemas.microsoft.com/office/powerpoint/2010/main" val="3673055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75" y="1406525"/>
            <a:ext cx="7747000" cy="4716463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40000"/>
              </a:lnSpc>
              <a:spcAft>
                <a:spcPts val="0"/>
              </a:spcAft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El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Niñ﻿o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: </a:t>
            </a:r>
            <a:r>
              <a:rPr lang="en-US" dirty="0" smtClean="0">
                <a:solidFill>
                  <a:schemeClr val="tx1"/>
                </a:solidFill>
                <a:ea typeface="+mj-ea"/>
                <a:cs typeface="+mj-cs"/>
              </a:rPr>
              <a:t>local phenomenon</a:t>
            </a:r>
            <a:br>
              <a:rPr lang="en-US" dirty="0" smtClean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dirty="0" smtClean="0">
                <a:solidFill>
                  <a:schemeClr val="tx1"/>
                </a:solidFill>
                <a:ea typeface="+mj-ea"/>
                <a:cs typeface="+mj-cs"/>
              </a:rPr>
              <a:t>                </a:t>
            </a:r>
            <a:r>
              <a:rPr lang="en-US" dirty="0" smtClean="0">
                <a:solidFill>
                  <a:schemeClr val="tx1"/>
                </a:solidFill>
                <a:ea typeface="+mj-ea"/>
                <a:cs typeface="+mj-cs"/>
                <a:sym typeface="Wingdings"/>
              </a:rPr>
              <a:t> regional  </a:t>
            </a:r>
            <a:br>
              <a:rPr lang="en-US" dirty="0" smtClean="0">
                <a:solidFill>
                  <a:schemeClr val="tx1"/>
                </a:solidFill>
                <a:ea typeface="+mj-ea"/>
                <a:cs typeface="+mj-cs"/>
                <a:sym typeface="Wingdings"/>
              </a:rPr>
            </a:br>
            <a:r>
              <a:rPr lang="en-US" dirty="0">
                <a:solidFill>
                  <a:schemeClr val="tx1"/>
                </a:solidFill>
                <a:ea typeface="+mj-ea"/>
                <a:cs typeface="+mj-cs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ea typeface="+mj-ea"/>
                <a:cs typeface="+mj-cs"/>
                <a:sym typeface="Wingdings"/>
              </a:rPr>
              <a:t>                   </a:t>
            </a:r>
            <a:r>
              <a:rPr lang="en-US" dirty="0">
                <a:solidFill>
                  <a:schemeClr val="tx1"/>
                </a:solidFill>
                <a:ea typeface="+mj-ea"/>
                <a:cs typeface="+mj-cs"/>
                <a:sym typeface="Wingdings"/>
              </a:rPr>
              <a:t></a:t>
            </a:r>
            <a:r>
              <a:rPr lang="en-US" dirty="0" smtClean="0">
                <a:solidFill>
                  <a:schemeClr val="tx1"/>
                </a:solidFill>
                <a:ea typeface="+mj-ea"/>
                <a:cs typeface="+mj-cs"/>
                <a:sym typeface="Wingdings"/>
              </a:rPr>
              <a:t> global !!</a:t>
            </a:r>
            <a:br>
              <a:rPr lang="en-US" dirty="0" smtClean="0">
                <a:solidFill>
                  <a:schemeClr val="tx1"/>
                </a:solidFill>
                <a:ea typeface="+mj-ea"/>
                <a:cs typeface="+mj-cs"/>
                <a:sym typeface="Wingdings"/>
              </a:rPr>
            </a:br>
            <a:r>
              <a:rPr lang="en-US" dirty="0">
                <a:ea typeface="+mj-ea"/>
                <a:cs typeface="+mj-cs"/>
                <a:sym typeface="Wingdings"/>
              </a:rPr>
              <a:t>	</a:t>
            </a:r>
            <a:r>
              <a:rPr lang="en-US" dirty="0" smtClean="0">
                <a:ea typeface="+mj-ea"/>
                <a:cs typeface="+mj-cs"/>
                <a:sym typeface="Wingdings"/>
              </a:rPr>
              <a:t>		  </a:t>
            </a:r>
            <a:r>
              <a:rPr lang="en-US" dirty="0" smtClean="0">
                <a:solidFill>
                  <a:schemeClr val="bg2">
                    <a:lumMod val="50000"/>
                    <a:lumOff val="50000"/>
                  </a:schemeClr>
                </a:solidFill>
                <a:ea typeface="+mj-ea"/>
                <a:cs typeface="+mj-cs"/>
                <a:sym typeface="Wingdings"/>
              </a:rPr>
              <a:t> “coupled” mode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ea typeface="+mj-ea"/>
                <a:cs typeface="+mj-cs"/>
              </a:rPr>
              <a:t/>
            </a:r>
            <a:b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ea typeface="+mj-ea"/>
                <a:cs typeface="+mj-cs"/>
              </a:rPr>
            </a:br>
            <a:endParaRPr lang="en-US" dirty="0">
              <a:solidFill>
                <a:schemeClr val="bg2">
                  <a:lumMod val="50000"/>
                  <a:lumOff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5486400" y="6519863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600" dirty="0">
                <a:latin typeface="Arial" charset="0"/>
                <a:cs typeface="Arial" charset="0"/>
              </a:rPr>
              <a:t>Slide from Simon Wang</a:t>
            </a:r>
          </a:p>
        </p:txBody>
      </p:sp>
    </p:spTree>
    <p:extLst>
      <p:ext uri="{BB962C8B-B14F-4D97-AF65-F5344CB8AC3E}">
        <p14:creationId xmlns:p14="http://schemas.microsoft.com/office/powerpoint/2010/main" val="403431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-1588" y="3175"/>
            <a:ext cx="9113838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TextBox 2"/>
          <p:cNvSpPr txBox="1">
            <a:spLocks noChangeArrowheads="1"/>
          </p:cNvSpPr>
          <p:nvPr/>
        </p:nvSpPr>
        <p:spPr bwMode="auto">
          <a:xfrm>
            <a:off x="6049963" y="6457950"/>
            <a:ext cx="3094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7F7F7F"/>
                </a:solidFill>
                <a:latin typeface="Calibri" pitchFamily="34" charset="0"/>
              </a:rPr>
              <a:t>From Dingman,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1"/>
          <p:cNvGrpSpPr>
            <a:grpSpLocks/>
          </p:cNvGrpSpPr>
          <p:nvPr/>
        </p:nvGrpSpPr>
        <p:grpSpPr bwMode="auto">
          <a:xfrm>
            <a:off x="4904731" y="301625"/>
            <a:ext cx="4119563" cy="6357938"/>
            <a:chOff x="3887421" y="536964"/>
            <a:chExt cx="3652270" cy="57123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7421" y="536964"/>
              <a:ext cx="3466490" cy="2209338"/>
            </a:xfrm>
            <a:prstGeom prst="rect">
              <a:avLst/>
            </a:prstGeom>
            <a:ln w="38100" cmpd="sng">
              <a:solidFill>
                <a:schemeClr val="bg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3201" y="2281329"/>
              <a:ext cx="3466490" cy="2400462"/>
            </a:xfrm>
            <a:prstGeom prst="rect">
              <a:avLst/>
            </a:prstGeom>
            <a:ln w="38100" cmpd="sng">
              <a:solidFill>
                <a:schemeClr val="bg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7421" y="3962935"/>
              <a:ext cx="3466490" cy="2286359"/>
            </a:xfrm>
            <a:prstGeom prst="rect">
              <a:avLst/>
            </a:prstGeom>
            <a:ln w="38100" cmpd="sng">
              <a:solidFill>
                <a:schemeClr val="bg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" name="TextBox 7"/>
          <p:cNvSpPr txBox="1"/>
          <p:nvPr/>
        </p:nvSpPr>
        <p:spPr>
          <a:xfrm>
            <a:off x="701675" y="187325"/>
            <a:ext cx="203041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  <a:latin typeface="Arial"/>
                <a:ea typeface="ＭＳ Ｐゴシック" charset="0"/>
                <a:cs typeface="ＭＳ Ｐゴシック" charset="0"/>
              </a:rPr>
              <a:t>ENSO Model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588" y="6490494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 dirty="0">
                <a:latin typeface="Arial" charset="0"/>
                <a:cs typeface="Arial" charset="0"/>
              </a:rPr>
              <a:t>Slide from Simon Wang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22" y="1642460"/>
            <a:ext cx="4787392" cy="3590544"/>
          </a:xfrm>
          <a:prstGeom prst="rect">
            <a:avLst/>
          </a:prstGeom>
          <a:ln>
            <a:solidFill>
              <a:srgbClr val="2831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8752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58738" y="534988"/>
            <a:ext cx="9042400" cy="50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TextBox 2"/>
          <p:cNvSpPr txBox="1">
            <a:spLocks noChangeArrowheads="1"/>
          </p:cNvSpPr>
          <p:nvPr/>
        </p:nvSpPr>
        <p:spPr bwMode="auto">
          <a:xfrm>
            <a:off x="6049963" y="6457950"/>
            <a:ext cx="3094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7F7F7F"/>
                </a:solidFill>
                <a:latin typeface="Calibri" pitchFamily="34" charset="0"/>
              </a:rPr>
              <a:t>From Dingman,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000">
            <a:off x="1004474" y="93525"/>
            <a:ext cx="7400877" cy="662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Box 3"/>
          <p:cNvSpPr txBox="1">
            <a:spLocks noChangeArrowheads="1"/>
          </p:cNvSpPr>
          <p:nvPr/>
        </p:nvSpPr>
        <p:spPr bwMode="auto">
          <a:xfrm>
            <a:off x="4114800" y="6457950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7F7F7F"/>
                </a:solidFill>
                <a:latin typeface="Calibri" pitchFamily="34" charset="0"/>
              </a:rPr>
              <a:t>From Mitchell, Reviews of Geophysics, 1989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Overview</a:t>
            </a:r>
          </a:p>
        </p:txBody>
      </p:sp>
      <p:sp>
        <p:nvSpPr>
          <p:cNvPr id="55299" name="Rectangle 5"/>
          <p:cNvSpPr>
            <a:spLocks noChangeArrowheads="1"/>
          </p:cNvSpPr>
          <p:nvPr/>
        </p:nvSpPr>
        <p:spPr bwMode="auto">
          <a:xfrm>
            <a:off x="533400" y="1447800"/>
            <a:ext cx="80010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Tx/>
              <a:buChar char="•"/>
            </a:pPr>
            <a:r>
              <a:rPr lang="en-US" sz="3200" dirty="0"/>
              <a:t>Solar Radiation</a:t>
            </a:r>
          </a:p>
          <a:p>
            <a:pPr marL="342900" indent="-342900">
              <a:buFontTx/>
              <a:buChar char="•"/>
            </a:pPr>
            <a:r>
              <a:rPr lang="en-US" sz="3200" dirty="0"/>
              <a:t>Atmospheric effect on radiation (Greenhouse effect)</a:t>
            </a:r>
          </a:p>
          <a:p>
            <a:pPr marL="342900" indent="-342900">
              <a:buFontTx/>
              <a:buChar char="•"/>
            </a:pPr>
            <a:r>
              <a:rPr lang="en-US" sz="3200" dirty="0"/>
              <a:t>Latitude and Seasons</a:t>
            </a:r>
          </a:p>
          <a:p>
            <a:pPr marL="342900" indent="-342900">
              <a:buFontTx/>
              <a:buChar char="•"/>
            </a:pPr>
            <a:r>
              <a:rPr lang="en-US" sz="3200" dirty="0"/>
              <a:t>Global Circulation patterns</a:t>
            </a:r>
          </a:p>
          <a:p>
            <a:pPr marL="800100" lvl="1" indent="-342900">
              <a:buFontTx/>
              <a:buChar char="•"/>
            </a:pPr>
            <a:r>
              <a:rPr lang="en-US" sz="3200" dirty="0"/>
              <a:t>Weather and Climate</a:t>
            </a:r>
          </a:p>
          <a:p>
            <a:pPr marL="800100" lvl="1" indent="-342900">
              <a:buFontTx/>
              <a:buChar char="•"/>
            </a:pPr>
            <a:r>
              <a:rPr lang="en-US" sz="3200" dirty="0" err="1"/>
              <a:t>Teleconnections</a:t>
            </a:r>
            <a:r>
              <a:rPr lang="en-US" sz="3200" dirty="0"/>
              <a:t> (ENSO)</a:t>
            </a:r>
          </a:p>
          <a:p>
            <a:pPr marL="342900" indent="-342900">
              <a:buFontTx/>
              <a:buChar char="•"/>
            </a:pPr>
            <a:r>
              <a:rPr lang="en-US" sz="3200" dirty="0"/>
              <a:t>The distribution of </a:t>
            </a:r>
            <a:r>
              <a:rPr lang="en-US" sz="3200" dirty="0" smtClean="0"/>
              <a:t>hydrologic variables</a:t>
            </a:r>
            <a:endParaRPr lang="en-US" sz="3200" dirty="0"/>
          </a:p>
          <a:p>
            <a:pPr marL="342900" indent="-342900">
              <a:spcBef>
                <a:spcPct val="50000"/>
              </a:spcBef>
              <a:buFontTx/>
              <a:buChar char="•"/>
            </a:pP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2" y="0"/>
            <a:ext cx="6565284" cy="55414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301" y="5896281"/>
            <a:ext cx="909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From: United </a:t>
            </a:r>
            <a:r>
              <a:rPr lang="en-US" sz="1600" dirty="0"/>
              <a:t>States Bureau of Reclamation, (2011), "SECURE Water Act Section 9503(c) – Reclamation Climate Change and Water, Report to Congress," U.S. Department of the Interior, Bureau of Reclamation, Denver, Colorado, </a:t>
            </a:r>
            <a:r>
              <a:rPr lang="en-US" sz="1600" dirty="0">
                <a:hlinkClick r:id="rId3"/>
              </a:rPr>
              <a:t>http://www.usbr.gov/climate/SECURE/docs/SECUREWaterReport.pdf</a:t>
            </a:r>
            <a:r>
              <a:rPr lang="en-US" sz="1600" dirty="0" smtClean="0"/>
              <a:t>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833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49" y="588316"/>
            <a:ext cx="6403359" cy="4878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301" y="5896281"/>
            <a:ext cx="909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From: United </a:t>
            </a:r>
            <a:r>
              <a:rPr lang="en-US" sz="1600" dirty="0"/>
              <a:t>States Bureau of Reclamation, (2011), "SECURE Water Act Section 9503(c) – Reclamation Climate Change and Water, Report to Congress," U.S. Department of the Interior, Bureau of Reclamation, Denver, Colorado, </a:t>
            </a:r>
            <a:r>
              <a:rPr lang="en-US" sz="1600" dirty="0">
                <a:hlinkClick r:id="rId3"/>
              </a:rPr>
              <a:t>http://www.usbr.gov/climate/SECURE/docs/SECUREWaterReport.pdf</a:t>
            </a:r>
            <a:r>
              <a:rPr lang="en-US" sz="1600" dirty="0" smtClean="0"/>
              <a:t>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38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87" y="77560"/>
            <a:ext cx="5707856" cy="67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380514" y="6104007"/>
            <a:ext cx="17634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r>
              <a:rPr lang="en-US" sz="2000" dirty="0">
                <a:solidFill>
                  <a:srgbClr val="7F7F7F"/>
                </a:solidFill>
                <a:latin typeface="Calibri" pitchFamily="34" charset="0"/>
              </a:rPr>
              <a:t>From </a:t>
            </a:r>
            <a:r>
              <a:rPr lang="en-US" sz="2000" dirty="0" err="1">
                <a:solidFill>
                  <a:srgbClr val="7F7F7F"/>
                </a:solidFill>
                <a:latin typeface="Calibri" pitchFamily="34" charset="0"/>
              </a:rPr>
              <a:t>Dingman</a:t>
            </a:r>
            <a:r>
              <a:rPr lang="en-US" sz="2000" dirty="0">
                <a:solidFill>
                  <a:srgbClr val="7F7F7F"/>
                </a:solidFill>
                <a:latin typeface="Calibri" pitchFamily="34" charset="0"/>
              </a:rPr>
              <a:t>, </a:t>
            </a:r>
            <a:r>
              <a:rPr lang="en-US" sz="2000" dirty="0" smtClean="0">
                <a:solidFill>
                  <a:srgbClr val="7F7F7F"/>
                </a:solidFill>
                <a:latin typeface="Calibri" pitchFamily="34" charset="0"/>
              </a:rPr>
              <a:t>2002</a:t>
            </a:r>
            <a:endParaRPr lang="en-US" sz="2000" dirty="0">
              <a:solidFill>
                <a:srgbClr val="7F7F7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4342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9" name="Rectangle 2"/>
          <p:cNvSpPr>
            <a:spLocks noChangeArrowheads="1"/>
          </p:cNvSpPr>
          <p:nvPr/>
        </p:nvSpPr>
        <p:spPr bwMode="auto">
          <a:xfrm>
            <a:off x="0" y="5934075"/>
            <a:ext cx="4572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Rodriguez-Iturbe, I. and A. Porporato, (2004), </a:t>
            </a:r>
            <a:r>
              <a:rPr lang="en-US" sz="1600" u="sng">
                <a:solidFill>
                  <a:srgbClr val="000000"/>
                </a:solidFill>
                <a:latin typeface="Calibri" pitchFamily="34" charset="0"/>
              </a:rPr>
              <a:t>Ecohydrology of Water-Controlled Ecosystems, </a:t>
            </a:r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Cambridge University Press, 442 p.</a:t>
            </a:r>
          </a:p>
        </p:txBody>
      </p:sp>
      <p:pic>
        <p:nvPicPr>
          <p:cNvPr id="962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611188"/>
            <a:ext cx="4114800" cy="624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Rectangle 4"/>
          <p:cNvSpPr>
            <a:spLocks noChangeArrowheads="1"/>
          </p:cNvSpPr>
          <p:nvPr/>
        </p:nvSpPr>
        <p:spPr bwMode="auto">
          <a:xfrm>
            <a:off x="4572000" y="0"/>
            <a:ext cx="4572000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Eagleson, P. S., (2002), </a:t>
            </a:r>
            <a:r>
              <a:rPr lang="en-US" sz="1600" u="sng">
                <a:solidFill>
                  <a:srgbClr val="000000"/>
                </a:solidFill>
                <a:latin typeface="Calibri" pitchFamily="34" charset="0"/>
              </a:rPr>
              <a:t>Ecohydrology, Darwinian Expression of Vegetation Form and Function, </a:t>
            </a:r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Cambridge University Press, 443 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3" descr="p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7434" b="5536"/>
          <a:stretch>
            <a:fillRect/>
          </a:stretch>
        </p:blipFill>
        <p:spPr bwMode="auto">
          <a:xfrm rot="-60000">
            <a:off x="423863" y="1060450"/>
            <a:ext cx="8343900" cy="561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r>
              <a:rPr lang="en-US" sz="3600" dirty="0" smtClean="0">
                <a:solidFill>
                  <a:schemeClr val="accent2"/>
                </a:solidFill>
              </a:rPr>
              <a:t>Incoming and Outgoing Energy Spectra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5600" y="6443663"/>
            <a:ext cx="21336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From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Dingman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2002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959326" y="4120542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log-scale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5176775" y="3448834"/>
            <a:ext cx="1596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linear-scale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4414" y="171337"/>
            <a:ext cx="7460471" cy="6226856"/>
            <a:chOff x="1685901" y="956483"/>
            <a:chExt cx="5394895" cy="45028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10314"/>
            <a:stretch/>
          </p:blipFill>
          <p:spPr>
            <a:xfrm>
              <a:off x="1961370" y="1133327"/>
              <a:ext cx="5119426" cy="403665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TextBox 2"/>
            <p:cNvSpPr txBox="1"/>
            <p:nvPr/>
          </p:nvSpPr>
          <p:spPr>
            <a:xfrm rot="16200000">
              <a:off x="1548190" y="2909068"/>
              <a:ext cx="564753" cy="28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W/m</a:t>
              </a:r>
              <a:r>
                <a:rPr lang="en-US" sz="2000" baseline="30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304628" y="5169981"/>
              <a:ext cx="780546" cy="28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Year AD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23707" y="956483"/>
              <a:ext cx="4468409" cy="359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 smtClean="0"/>
                <a:t>Total Solar Irradiance (W/m</a:t>
              </a:r>
              <a:r>
                <a:rPr lang="en-US" baseline="30000" dirty="0" smtClean="0"/>
                <a:t>2</a:t>
              </a:r>
              <a:r>
                <a:rPr lang="en-US" dirty="0" smtClean="0"/>
                <a:t>) reconstructed data</a:t>
              </a:r>
            </a:p>
          </p:txBody>
        </p:sp>
      </p:grp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0" y="6523038"/>
            <a:ext cx="3657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 dirty="0">
                <a:latin typeface="Arial" charset="0"/>
                <a:cs typeface="Arial" charset="0"/>
              </a:rPr>
              <a:t>Slide from Simon Wang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0385" y="6440563"/>
            <a:ext cx="3461204" cy="395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dirty="0">
                <a:solidFill>
                  <a:srgbClr val="7F7F7F"/>
                </a:solidFill>
              </a:rPr>
              <a:t>Source: </a:t>
            </a:r>
            <a:r>
              <a:rPr lang="en-US" sz="1800" dirty="0" err="1">
                <a:solidFill>
                  <a:srgbClr val="7F7F7F"/>
                </a:solidFill>
                <a:ea typeface="Lucida Grande"/>
                <a:cs typeface="Lucida Grande"/>
              </a:rPr>
              <a:t>Delaygue</a:t>
            </a:r>
            <a:r>
              <a:rPr lang="en-US" sz="1800" dirty="0">
                <a:solidFill>
                  <a:srgbClr val="7F7F7F"/>
                </a:solidFill>
                <a:ea typeface="Lucida Grande"/>
                <a:cs typeface="Lucida Grande"/>
              </a:rPr>
              <a:t> and Bard (2010) </a:t>
            </a:r>
            <a:endParaRPr lang="en-US" sz="1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14400"/>
          </a:xfrm>
          <a:solidFill>
            <a:schemeClr val="bg1"/>
          </a:solidFill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</a:rPr>
              <a:t>Global Energy Balance</a:t>
            </a:r>
          </a:p>
        </p:txBody>
      </p:sp>
      <p:pic>
        <p:nvPicPr>
          <p:cNvPr id="5" name="Picture 5" descr="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6" y="917252"/>
            <a:ext cx="8668481" cy="587969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3"/>
          <p:cNvSpPr txBox="1">
            <a:spLocks noChangeArrowheads="1"/>
          </p:cNvSpPr>
          <p:nvPr/>
        </p:nvSpPr>
        <p:spPr bwMode="auto">
          <a:xfrm>
            <a:off x="1446662" y="6457220"/>
            <a:ext cx="3657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600" dirty="0">
                <a:latin typeface="Arial" charset="0"/>
                <a:cs typeface="Arial" charset="0"/>
              </a:rPr>
              <a:t>Slide from Simon Wang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dirty="0" smtClean="0"/>
              <a:t>World Water Balance</a:t>
            </a:r>
            <a:endParaRPr lang="en-US" dirty="0"/>
          </a:p>
        </p:txBody>
      </p:sp>
      <p:pic>
        <p:nvPicPr>
          <p:cNvPr id="3" name="Picture 2" descr="t1.tif"/>
          <p:cNvPicPr>
            <a:picLocks noChangeAspect="1"/>
          </p:cNvPicPr>
          <p:nvPr/>
        </p:nvPicPr>
        <p:blipFill>
          <a:blip r:embed="rId2" cstate="print"/>
          <a:srcRect t="4687" b="4855"/>
          <a:stretch>
            <a:fillRect/>
          </a:stretch>
        </p:blipFill>
        <p:spPr>
          <a:xfrm rot="5340000">
            <a:off x="2380535" y="-1165950"/>
            <a:ext cx="4456399" cy="91465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9800" y="645789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From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Brutsaert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2005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5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5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Them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3333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">
  <a:themeElements>
    <a:clrScheme name="Blank Presentation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2131</TotalTime>
  <Words>1101</Words>
  <Application>Microsoft Office PowerPoint</Application>
  <PresentationFormat>On-screen Show (4:3)</PresentationFormat>
  <Paragraphs>235</Paragraphs>
  <Slides>53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77" baseType="lpstr">
      <vt:lpstr>ＭＳ Ｐゴシック</vt:lpstr>
      <vt:lpstr>Arial</vt:lpstr>
      <vt:lpstr>Calibri</vt:lpstr>
      <vt:lpstr>Comic Sans MS</vt:lpstr>
      <vt:lpstr>Garamond</vt:lpstr>
      <vt:lpstr>Lucida Grande</vt:lpstr>
      <vt:lpstr>新細明體</vt:lpstr>
      <vt:lpstr>Symbol</vt:lpstr>
      <vt:lpstr>Times</vt:lpstr>
      <vt:lpstr>Times New Roman</vt:lpstr>
      <vt:lpstr>Wingdings</vt:lpstr>
      <vt:lpstr>Blank Presentation</vt:lpstr>
      <vt:lpstr>1_Blank Presentation</vt:lpstr>
      <vt:lpstr>Office Theme</vt:lpstr>
      <vt:lpstr>1_Office Theme</vt:lpstr>
      <vt:lpstr>2_Office Theme</vt:lpstr>
      <vt:lpstr>3_Office Theme</vt:lpstr>
      <vt:lpstr>Perspective</vt:lpstr>
      <vt:lpstr>2_Blank Presentation</vt:lpstr>
      <vt:lpstr>3_Blank Presentation</vt:lpstr>
      <vt:lpstr>4_Office Theme</vt:lpstr>
      <vt:lpstr>5_Office Theme</vt:lpstr>
      <vt:lpstr>Picture</vt:lpstr>
      <vt:lpstr>Equation</vt:lpstr>
      <vt:lpstr>Why Study Climate?</vt:lpstr>
      <vt:lpstr>Climate prediction is coming of age?</vt:lpstr>
      <vt:lpstr>Goal?</vt:lpstr>
      <vt:lpstr>Learning Objectives</vt:lpstr>
      <vt:lpstr>Overview</vt:lpstr>
      <vt:lpstr>Incoming and Outgoing Energy Spectra</vt:lpstr>
      <vt:lpstr>PowerPoint Presentation</vt:lpstr>
      <vt:lpstr>Global Energy Balance</vt:lpstr>
      <vt:lpstr>World Water Balance</vt:lpstr>
      <vt:lpstr>Two layer atmosphere energy balance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Coriolis Effect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Streamflow data</vt:lpstr>
      <vt:lpstr>Precipitation Data</vt:lpstr>
      <vt:lpstr>PRISM Precipitation data</vt:lpstr>
      <vt:lpstr>Water Balance Equation </vt:lpstr>
      <vt:lpstr>P=Q+E</vt:lpstr>
      <vt:lpstr>P=Q+E</vt:lpstr>
      <vt:lpstr>Rearranged with Aridity Index axes</vt:lpstr>
      <vt:lpstr>E/P=(R/P)      Budyko, 1974</vt:lpstr>
      <vt:lpstr>Some examples from Utah</vt:lpstr>
      <vt:lpstr>What else controls the water balance partition function (Budyko curve)?  </vt:lpstr>
      <vt:lpstr>Uncalibrated Runoff Ratio</vt:lpstr>
      <vt:lpstr>Milly/Budyko Model – Framework for predictions hypothesis testing</vt:lpstr>
      <vt:lpstr>PowerPoint Presentation</vt:lpstr>
      <vt:lpstr>El Niño what used to be a local feature has turned into a global phenomenon </vt:lpstr>
      <vt:lpstr>PowerPoint Presentation</vt:lpstr>
      <vt:lpstr>PowerPoint Presentation</vt:lpstr>
      <vt:lpstr>El Niñ﻿o: local phenomenon                   regional                        global !!       “coupled” mode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CRWR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maidment</dc:creator>
  <cp:lastModifiedBy>David Tarboton</cp:lastModifiedBy>
  <cp:revision>106</cp:revision>
  <cp:lastPrinted>1998-08-27T15:04:43Z</cp:lastPrinted>
  <dcterms:created xsi:type="dcterms:W3CDTF">1998-06-30T21:37:06Z</dcterms:created>
  <dcterms:modified xsi:type="dcterms:W3CDTF">2016-09-12T18:07:27Z</dcterms:modified>
</cp:coreProperties>
</file>